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30"/>
  </p:notesMasterIdLst>
  <p:sldIdLst>
    <p:sldId id="355" r:id="rId3"/>
    <p:sldId id="331" r:id="rId4"/>
    <p:sldId id="371" r:id="rId5"/>
    <p:sldId id="373" r:id="rId6"/>
    <p:sldId id="376" r:id="rId7"/>
    <p:sldId id="372" r:id="rId8"/>
    <p:sldId id="388" r:id="rId9"/>
    <p:sldId id="380" r:id="rId10"/>
    <p:sldId id="387" r:id="rId11"/>
    <p:sldId id="394" r:id="rId12"/>
    <p:sldId id="393" r:id="rId13"/>
    <p:sldId id="357" r:id="rId14"/>
    <p:sldId id="401" r:id="rId15"/>
    <p:sldId id="402" r:id="rId16"/>
    <p:sldId id="365" r:id="rId17"/>
    <p:sldId id="361" r:id="rId18"/>
    <p:sldId id="367" r:id="rId19"/>
    <p:sldId id="395" r:id="rId20"/>
    <p:sldId id="369" r:id="rId21"/>
    <p:sldId id="368" r:id="rId22"/>
    <p:sldId id="397" r:id="rId23"/>
    <p:sldId id="396" r:id="rId24"/>
    <p:sldId id="399" r:id="rId25"/>
    <p:sldId id="400" r:id="rId26"/>
    <p:sldId id="370" r:id="rId27"/>
    <p:sldId id="362" r:id="rId28"/>
    <p:sldId id="322" r:id="rId29"/>
  </p:sldIdLst>
  <p:sldSz cx="9144000" cy="6858000" type="screen4x3"/>
  <p:notesSz cx="6797675" cy="9928225"/>
  <p:defaultTextStyle>
    <a:defPPr>
      <a:defRPr lang="en-GB"/>
    </a:defPPr>
    <a:lvl1pPr algn="l" rtl="0" fontAlgn="base">
      <a:lnSpc>
        <a:spcPct val="85000"/>
      </a:lnSpc>
      <a:spcBef>
        <a:spcPct val="0"/>
      </a:spcBef>
      <a:spcAft>
        <a:spcPct val="0"/>
      </a:spcAft>
      <a:defRPr sz="4400" kern="1200">
        <a:solidFill>
          <a:schemeClr val="tx2"/>
        </a:solidFill>
        <a:latin typeface="Arial" charset="0"/>
        <a:ea typeface="+mn-ea"/>
        <a:cs typeface="+mn-cs"/>
      </a:defRPr>
    </a:lvl1pPr>
    <a:lvl2pPr marL="457200" algn="l" rtl="0" fontAlgn="base">
      <a:lnSpc>
        <a:spcPct val="85000"/>
      </a:lnSpc>
      <a:spcBef>
        <a:spcPct val="0"/>
      </a:spcBef>
      <a:spcAft>
        <a:spcPct val="0"/>
      </a:spcAft>
      <a:defRPr sz="4400" kern="1200">
        <a:solidFill>
          <a:schemeClr val="tx2"/>
        </a:solidFill>
        <a:latin typeface="Arial" charset="0"/>
        <a:ea typeface="+mn-ea"/>
        <a:cs typeface="+mn-cs"/>
      </a:defRPr>
    </a:lvl2pPr>
    <a:lvl3pPr marL="914400" algn="l" rtl="0" fontAlgn="base">
      <a:lnSpc>
        <a:spcPct val="85000"/>
      </a:lnSpc>
      <a:spcBef>
        <a:spcPct val="0"/>
      </a:spcBef>
      <a:spcAft>
        <a:spcPct val="0"/>
      </a:spcAft>
      <a:defRPr sz="4400" kern="1200">
        <a:solidFill>
          <a:schemeClr val="tx2"/>
        </a:solidFill>
        <a:latin typeface="Arial" charset="0"/>
        <a:ea typeface="+mn-ea"/>
        <a:cs typeface="+mn-cs"/>
      </a:defRPr>
    </a:lvl3pPr>
    <a:lvl4pPr marL="1371600" algn="l" rtl="0" fontAlgn="base">
      <a:lnSpc>
        <a:spcPct val="85000"/>
      </a:lnSpc>
      <a:spcBef>
        <a:spcPct val="0"/>
      </a:spcBef>
      <a:spcAft>
        <a:spcPct val="0"/>
      </a:spcAft>
      <a:defRPr sz="4400" kern="1200">
        <a:solidFill>
          <a:schemeClr val="tx2"/>
        </a:solidFill>
        <a:latin typeface="Arial" charset="0"/>
        <a:ea typeface="+mn-ea"/>
        <a:cs typeface="+mn-cs"/>
      </a:defRPr>
    </a:lvl4pPr>
    <a:lvl5pPr marL="1828800" algn="l" rtl="0" fontAlgn="base">
      <a:lnSpc>
        <a:spcPct val="85000"/>
      </a:lnSpc>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E81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3907" autoAdjust="0"/>
  </p:normalViewPr>
  <p:slideViewPr>
    <p:cSldViewPr>
      <p:cViewPr>
        <p:scale>
          <a:sx n="50" d="100"/>
          <a:sy n="50" d="100"/>
        </p:scale>
        <p:origin x="-1410" y="-324"/>
      </p:cViewPr>
      <p:guideLst>
        <p:guide orient="horz" pos="2400"/>
        <p:guide orient="horz" pos="3888"/>
        <p:guide orient="horz" pos="1389"/>
        <p:guide orient="horz" pos="1180"/>
        <p:guide pos="285"/>
        <p:guide pos="5472"/>
        <p:guide pos="1184"/>
        <p:guide pos="3152"/>
        <p:guide pos="3334"/>
        <p:guide pos="35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defRPr>
            </a:lvl1pPr>
          </a:lstStyle>
          <a:p>
            <a:endParaRPr lang="en-GB"/>
          </a:p>
        </p:txBody>
      </p:sp>
      <p:sp>
        <p:nvSpPr>
          <p:cNvPr id="55299"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endParaRPr lang="en-GB"/>
          </a:p>
        </p:txBody>
      </p:sp>
      <p:sp>
        <p:nvSpPr>
          <p:cNvPr id="553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553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5302"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defRPr>
            </a:lvl1pPr>
          </a:lstStyle>
          <a:p>
            <a:endParaRPr lang="en-GB"/>
          </a:p>
        </p:txBody>
      </p:sp>
      <p:sp>
        <p:nvSpPr>
          <p:cNvPr id="55303"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66DD9E60-18F9-4812-B36F-4BF108387451}"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47014-53CB-44B4-9306-8BF6F17C1BCE}" type="slidenum">
              <a:rPr lang="en-GB"/>
              <a:pPr/>
              <a:t>1</a:t>
            </a:fld>
            <a:endParaRPr lang="en-GB"/>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pPr>
              <a:lnSpc>
                <a:spcPct val="80000"/>
              </a:lnSpc>
            </a:pP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example of this might be looking at one impact</a:t>
            </a:r>
            <a:r>
              <a:rPr lang="en-GB" baseline="0" dirty="0" smtClean="0"/>
              <a:t> of wind on the </a:t>
            </a:r>
            <a:r>
              <a:rPr lang="en-GB" dirty="0" smtClean="0"/>
              <a:t>transport network</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we can identify the level of wind gust which increases the likelihood of high-sided</a:t>
            </a:r>
            <a:r>
              <a:rPr lang="en-GB" baseline="0" dirty="0" smtClean="0"/>
              <a:t> vehicles overturning we can use these levels, with direction, then look at the road network to identify sections of road which have a higher risk of overturning</a:t>
            </a:r>
          </a:p>
          <a:p>
            <a:endParaRPr lang="en-GB" baseline="0" dirty="0" smtClean="0"/>
          </a:p>
          <a:p>
            <a:r>
              <a:rPr lang="en-GB" baseline="0" dirty="0" smtClean="0"/>
              <a:t>Highway authorities can then perhaps focus their resources on these areas to help keep the network running or to improve the speed of recovery if incidents do occur.</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That’s a very brief summary of the work of the NHP.</a:t>
            </a:r>
          </a:p>
          <a:p>
            <a:endParaRPr lang="en-GB" dirty="0" smtClean="0"/>
          </a:p>
          <a:p>
            <a:r>
              <a:rPr lang="en-GB" dirty="0" smtClean="0"/>
              <a:t>Back to the reason for this workshop though and the collection</a:t>
            </a:r>
            <a:r>
              <a:rPr lang="en-GB" baseline="0" dirty="0" smtClean="0"/>
              <a:t> of impact information.  Why do we need to get impact info?</a:t>
            </a:r>
          </a:p>
          <a:p>
            <a:endParaRPr lang="en-GB" baseline="0" dirty="0" smtClean="0"/>
          </a:p>
          <a:p>
            <a:r>
              <a:rPr lang="en-GB" baseline="0" dirty="0" smtClean="0"/>
              <a:t>For me, one of the primary reasons is to better understand my “customers”.  As a National Met Service, we issue weather warnings to the public and to emergency responders and the more I understand about their issues and how the weather impacts on their operations, the better I can help them assess the risks they have and the better I might be able to focus warnings to their requirements.</a:t>
            </a:r>
          </a:p>
          <a:p>
            <a:endParaRPr lang="en-GB" baseline="0" dirty="0" smtClean="0"/>
          </a:p>
          <a:p>
            <a:r>
              <a:rPr lang="en-GB" baseline="0" dirty="0" smtClean="0"/>
              <a:t>As we look to develop impact models, we need some way of validating them and also to feed back in to them to develop their capability.</a:t>
            </a:r>
          </a:p>
          <a:p>
            <a:endParaRPr lang="en-GB" baseline="0" dirty="0" smtClean="0"/>
          </a:p>
          <a:p>
            <a:r>
              <a:rPr lang="en-GB" baseline="0" dirty="0" smtClean="0"/>
              <a:t>If I may I’ll just digress slightly and say a bit about our National Severe Weather Warning Service which, since March 2011 has been impact based i.e. we issue warnings not on meteorological thresholds but on </a:t>
            </a:r>
            <a:r>
              <a:rPr lang="en-GB" baseline="0" smtClean="0"/>
              <a:t>the poten</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GB" dirty="0" smtClean="0"/>
              <a:t>How do we decide to issue a warning?</a:t>
            </a:r>
          </a:p>
          <a:p>
            <a:r>
              <a:rPr lang="en-GB" dirty="0" smtClean="0"/>
              <a:t>The first thing our forecasters do is assess all the output from the various computer models and use their experience and judgement to assess what is going to happen</a:t>
            </a:r>
          </a:p>
          <a:p>
            <a:r>
              <a:rPr lang="en-GB" dirty="0" smtClean="0"/>
              <a:t>If the weather is going to be bad then we assess what kind of impacts the it might have (I’ll come back to that in a moment)</a:t>
            </a:r>
          </a:p>
          <a:p>
            <a:r>
              <a:rPr lang="en-GB" dirty="0" smtClean="0"/>
              <a:t>Then we assess the likelihood of the weather having those impacts e.g. how confident are we, what are the uncertainties etc.</a:t>
            </a:r>
          </a:p>
          <a:p>
            <a:endParaRPr lang="en-GB" dirty="0" smtClean="0"/>
          </a:p>
          <a:p>
            <a:r>
              <a:rPr lang="en-GB" dirty="0" smtClean="0"/>
              <a:t>Then having assessed the likelihood and the possible impacts we plot these on a matrix and assign a colour</a:t>
            </a:r>
          </a:p>
          <a:p>
            <a:endParaRPr lang="en-GB" dirty="0" smtClean="0"/>
          </a:p>
          <a:p>
            <a:r>
              <a:rPr lang="en-GB" dirty="0" smtClean="0"/>
              <a:t>The example of the warning </a:t>
            </a:r>
            <a:r>
              <a:rPr lang="en-GB" dirty="0" err="1" smtClean="0"/>
              <a:t>higlighted</a:t>
            </a:r>
            <a:r>
              <a:rPr lang="en-GB" dirty="0" smtClean="0"/>
              <a:t> here is from a severe wind storm</a:t>
            </a:r>
            <a:r>
              <a:rPr lang="en-GB" baseline="0" dirty="0" smtClean="0"/>
              <a:t> we had across central Scotland on 8</a:t>
            </a:r>
            <a:r>
              <a:rPr lang="en-GB" baseline="30000" dirty="0" smtClean="0"/>
              <a:t>th</a:t>
            </a:r>
            <a:r>
              <a:rPr lang="en-GB" baseline="0" dirty="0" smtClean="0"/>
              <a:t> Dec 2011.</a:t>
            </a:r>
          </a:p>
          <a:p>
            <a:r>
              <a:rPr lang="en-GB" baseline="0" dirty="0" smtClean="0"/>
              <a:t>Winds of 80-90 mph were expected across the most populated parts of Scotland it </a:t>
            </a:r>
            <a:r>
              <a:rPr lang="en-GB" baseline="0" dirty="0" err="1" smtClean="0"/>
              <a:t>it</a:t>
            </a:r>
            <a:r>
              <a:rPr lang="en-GB" baseline="0" dirty="0" smtClean="0"/>
              <a:t> was assessed as being highly likely to result in high impacts - RED</a:t>
            </a:r>
            <a:endParaRPr lang="en-GB" dirty="0" smtClean="0"/>
          </a:p>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Sure enough!</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Prior</a:t>
            </a:r>
            <a:r>
              <a:rPr lang="en-GB" baseline="0" dirty="0" smtClean="0"/>
              <a:t> to the RED warning being issued we had conversations with the Transport authority in Scotland and Scottish Government and in view of the timing of the storm – hitting the west in the morning rush hour and the east later in the day, the impact was assessed has being potentially high.</a:t>
            </a:r>
          </a:p>
          <a:p>
            <a:endParaRPr lang="en-GB" baseline="0" dirty="0" smtClean="0"/>
          </a:p>
          <a:p>
            <a:r>
              <a:rPr lang="en-GB" baseline="0" dirty="0" smtClean="0"/>
              <a:t>Police issued advice to the public to avoid travelling, and SG issued advice to schools to either stay closed in the morning or close at lunchtime.  (Note photo of overturned school bus – which was empty!)</a:t>
            </a:r>
          </a:p>
          <a:p>
            <a:endParaRPr lang="en-GB" baseline="0" dirty="0" smtClean="0"/>
          </a:p>
          <a:p>
            <a:r>
              <a:rPr lang="en-GB" baseline="0" dirty="0" smtClean="0"/>
              <a:t>Despite the intensity of the storm there were no fatalities.</a:t>
            </a:r>
          </a:p>
          <a:p>
            <a:endParaRPr lang="en-GB" baseline="0" dirty="0" smtClean="0"/>
          </a:p>
          <a:p>
            <a:r>
              <a:rPr lang="en-GB" baseline="0" dirty="0" smtClean="0"/>
              <a:t>A point also to note is that if this intensity of storm had occurred up over the Highlands of Scotland, we quite probably would not have issued the highest level of warning as the impacts (much less population, less property to damage etc.).  This we see as one of the advantages of impact based warnings – it </a:t>
            </a:r>
            <a:r>
              <a:rPr lang="en-GB" baseline="0" dirty="0" err="1" smtClean="0"/>
              <a:t>focusses</a:t>
            </a:r>
            <a:r>
              <a:rPr lang="en-GB" baseline="0" dirty="0" smtClean="0"/>
              <a:t> responders according to the impact on their communities (some communities more resilient to wind than others)</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Given that our weather warnings are impact based,</a:t>
            </a:r>
            <a:r>
              <a:rPr lang="en-GB" baseline="0" dirty="0" smtClean="0"/>
              <a:t> we need somehow to validate them by looking at the impacts which result from the weather and this is another of the drivers for wanting to collect impact information</a:t>
            </a:r>
          </a:p>
          <a:p>
            <a:endParaRPr lang="en-GB" baseline="0" dirty="0" smtClean="0"/>
          </a:p>
          <a:p>
            <a:r>
              <a:rPr lang="en-GB" dirty="0" smtClean="0"/>
              <a:t>Work in the UK on this is in early stages and we are trying to collect</a:t>
            </a:r>
            <a:r>
              <a:rPr lang="en-GB" baseline="0" dirty="0" smtClean="0"/>
              <a:t> assess and collate data from a variety of sources.  Four general areas highlighted here.</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Various agencies in the UK collect data on</a:t>
            </a:r>
            <a:r>
              <a:rPr lang="en-GB" baseline="0" dirty="0" smtClean="0"/>
              <a:t> incidents of interest to them  For example</a:t>
            </a:r>
          </a:p>
          <a:p>
            <a:endParaRPr lang="en-GB" baseline="0" dirty="0" smtClean="0"/>
          </a:p>
          <a:p>
            <a:r>
              <a:rPr lang="en-GB" baseline="0" dirty="0" smtClean="0"/>
              <a:t>EA , SEPA collect information on flooding events and have records going back many years.  </a:t>
            </a:r>
          </a:p>
          <a:p>
            <a:r>
              <a:rPr lang="en-GB" baseline="0" dirty="0" smtClean="0"/>
              <a:t>BGS has data on landslide which have occurred over the years</a:t>
            </a:r>
          </a:p>
          <a:p>
            <a:r>
              <a:rPr lang="en-GB" baseline="0" dirty="0" smtClean="0"/>
              <a:t>Various other responder agencies have data specific to their organisations – so FRS will have data on fires and flooding in particular</a:t>
            </a:r>
          </a:p>
          <a:p>
            <a:r>
              <a:rPr lang="en-GB" baseline="0" dirty="0" smtClean="0"/>
              <a:t>Local authorities and others might have data on events but will they be identifiable as being linked with a natural hazard?</a:t>
            </a:r>
          </a:p>
        </p:txBody>
      </p:sp>
      <p:sp>
        <p:nvSpPr>
          <p:cNvPr id="4" name="Slide Number Placeholder 3"/>
          <p:cNvSpPr>
            <a:spLocks noGrp="1"/>
          </p:cNvSpPr>
          <p:nvPr>
            <p:ph type="sldNum" sz="quarter" idx="10"/>
          </p:nvPr>
        </p:nvSpPr>
        <p:spPr/>
        <p:txBody>
          <a:bodyPr/>
          <a:lstStyle/>
          <a:p>
            <a:fld id="{66DD9E60-18F9-4812-B36F-4BF108387451}"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can be sure that such databases will be of reasonable quality of information – measured and rational assessments of the impact(s).  The various databases might cover a wide range of impacts on things like transport, health services, fire services, local authorities etc.</a:t>
            </a:r>
          </a:p>
          <a:p>
            <a:endParaRPr lang="en-GB" baseline="0" dirty="0" smtClean="0"/>
          </a:p>
          <a:p>
            <a:r>
              <a:rPr lang="en-GB" baseline="0" dirty="0" smtClean="0"/>
              <a:t>Some of the disadvantages</a:t>
            </a:r>
          </a:p>
          <a:p>
            <a:r>
              <a:rPr lang="en-GB" baseline="0" dirty="0" smtClean="0"/>
              <a:t>Pulling all the various bits of data from these various locations can/will be difficult</a:t>
            </a:r>
          </a:p>
          <a:p>
            <a:r>
              <a:rPr lang="en-GB" baseline="0" dirty="0" smtClean="0"/>
              <a:t>Some of it may not be fully gathered until well after the event</a:t>
            </a:r>
          </a:p>
          <a:p>
            <a:r>
              <a:rPr lang="en-GB" baseline="0" dirty="0" smtClean="0"/>
              <a:t>There may be sensitive data issues – some of the databases may contain personal details of individuals which should not be shared outside the appropriate authority so we need to gather only what we need for our purposes.</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of the great sources of impact</a:t>
            </a:r>
            <a:r>
              <a:rPr lang="en-GB" baseline="0" dirty="0" smtClean="0"/>
              <a:t> info is of course the media.  I’m sure the UK isn’t the only country where the first information you get from a incident comes from a news channel’s helicopter!</a:t>
            </a:r>
          </a:p>
          <a:p>
            <a:endParaRPr lang="en-GB" baseline="0" dirty="0" smtClean="0"/>
          </a:p>
          <a:p>
            <a:r>
              <a:rPr lang="en-GB" baseline="0" dirty="0" smtClean="0"/>
              <a:t>One advantage of these then is their immediate availability.  However…</a:t>
            </a:r>
          </a:p>
          <a:p>
            <a:r>
              <a:rPr lang="en-GB" baseline="0" dirty="0" smtClean="0"/>
              <a:t>Sensationalist!</a:t>
            </a:r>
          </a:p>
          <a:p>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Look at the issue from</a:t>
            </a:r>
            <a:r>
              <a:rPr lang="en-GB" baseline="0" dirty="0" smtClean="0"/>
              <a:t> the UK perspective – outline some of the work going on in this area at the moment</a:t>
            </a:r>
          </a:p>
          <a:p>
            <a:endParaRPr lang="en-GB" baseline="0" dirty="0" smtClean="0"/>
          </a:p>
          <a:p>
            <a:r>
              <a:rPr lang="en-GB" baseline="0" dirty="0" smtClean="0"/>
              <a:t>Three sections</a:t>
            </a:r>
          </a:p>
          <a:p>
            <a:r>
              <a:rPr lang="en-GB" baseline="0" dirty="0" smtClean="0"/>
              <a:t>Put into context how we operate in the UK – brief loom at the national risk assessment process</a:t>
            </a:r>
          </a:p>
          <a:p>
            <a:r>
              <a:rPr lang="en-GB" baseline="0" dirty="0" smtClean="0"/>
              <a:t>Look at the NHP – a multi-agency collaboration looking to address issues arising from natural hazards, look at some of the aspects of work it is carrying out – bit daunting given the current head of NHP is here today representing CBS but it does mean he can answer the difficult questions!</a:t>
            </a:r>
          </a:p>
          <a:p>
            <a:r>
              <a:rPr lang="en-GB" baseline="0" dirty="0" smtClean="0"/>
              <a:t>Finally I’ll look at the work going on in relation to gathering information on impacts from natural hazards.</a:t>
            </a:r>
          </a:p>
          <a:p>
            <a:r>
              <a:rPr lang="en-GB" baseline="0" dirty="0" smtClean="0"/>
              <a:t>Look particularly at where we get such information and some of the challenges associated with collecting such data</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of the source of impact data we’re starting to look at in the UK is data from the public.</a:t>
            </a:r>
          </a:p>
          <a:p>
            <a:endParaRPr lang="en-GB" dirty="0" smtClean="0"/>
          </a:p>
          <a:p>
            <a:r>
              <a:rPr lang="en-GB" dirty="0" smtClean="0"/>
              <a:t>Can</a:t>
            </a:r>
            <a:r>
              <a:rPr lang="en-GB" baseline="0" dirty="0" smtClean="0"/>
              <a:t> we use social networking ideas to improve our knowledge and coverage of impact data?</a:t>
            </a:r>
          </a:p>
          <a:p>
            <a:endParaRPr lang="en-GB" baseline="0" dirty="0" smtClean="0"/>
          </a:p>
          <a:p>
            <a:r>
              <a:rPr lang="en-GB" baseline="0" dirty="0" smtClean="0"/>
              <a:t>WOW – as slide</a:t>
            </a:r>
          </a:p>
          <a:p>
            <a:r>
              <a:rPr lang="en-GB" baseline="0" dirty="0" smtClean="0"/>
              <a:t>Weather sites not necessarily WMO standard but there are some very high quality amateur weather observers who we can make use of and the density of potential observations helps with quality assessment of the </a:t>
            </a:r>
            <a:r>
              <a:rPr lang="en-GB" baseline="0" dirty="0" err="1" smtClean="0"/>
              <a:t>obs</a:t>
            </a:r>
            <a:r>
              <a:rPr lang="en-GB" baseline="0" dirty="0" smtClean="0"/>
              <a:t> too.</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This is how the WOW page looks</a:t>
            </a:r>
            <a:r>
              <a:rPr lang="en-GB" baseline="0" dirty="0" smtClean="0"/>
              <a:t> when impacts are displayed</a:t>
            </a:r>
            <a:endParaRPr lang="en-GB" dirty="0" smtClean="0"/>
          </a:p>
          <a:p>
            <a:endParaRPr lang="en-GB" dirty="0" smtClean="0"/>
          </a:p>
          <a:p>
            <a:r>
              <a:rPr lang="en-GB" dirty="0" smtClean="0"/>
              <a:t>WOW allows</a:t>
            </a:r>
            <a:r>
              <a:rPr lang="en-GB" baseline="0" dirty="0" smtClean="0"/>
              <a:t> members of the public to put in weather observations and these are retained on a database. (anybody can sign up through the Met Office’s website.</a:t>
            </a:r>
          </a:p>
          <a:p>
            <a:endParaRPr lang="en-GB" baseline="0" dirty="0" smtClean="0"/>
          </a:p>
          <a:p>
            <a:r>
              <a:rPr lang="en-GB" baseline="0" dirty="0" smtClean="0"/>
              <a:t>We’re expanding that idea to include impact information.</a:t>
            </a:r>
          </a:p>
          <a:p>
            <a:endParaRPr lang="en-GB" baseline="0" dirty="0" smtClean="0"/>
          </a:p>
          <a:p>
            <a:r>
              <a:rPr lang="en-GB" baseline="0" dirty="0" smtClean="0"/>
              <a:t>At the moment it can’t be done from mobile devices (</a:t>
            </a:r>
            <a:r>
              <a:rPr lang="en-GB" baseline="0" dirty="0" err="1" smtClean="0"/>
              <a:t>iphones</a:t>
            </a:r>
            <a:r>
              <a:rPr lang="en-GB" baseline="0" dirty="0" smtClean="0"/>
              <a:t>, </a:t>
            </a:r>
            <a:r>
              <a:rPr lang="en-GB" baseline="0" dirty="0" err="1" smtClean="0"/>
              <a:t>iPads</a:t>
            </a:r>
            <a:r>
              <a:rPr lang="en-GB" baseline="0" dirty="0" smtClean="0"/>
              <a:t> etc.) but work is going on as we speak to rectify that as we feel that once the application is available on mobile devices we are more likely to get real time data in greater </a:t>
            </a:r>
            <a:r>
              <a:rPr lang="en-GB" baseline="0" dirty="0" err="1" smtClean="0"/>
              <a:t>quanities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how the WOW page looks</a:t>
            </a:r>
            <a:r>
              <a:rPr lang="en-GB" baseline="0" dirty="0" smtClean="0"/>
              <a:t> when impacts are displayed.</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dirty="0" smtClean="0"/>
              <a:t>Observers can put in an impacts on a scale of 1-5 and this is an example</a:t>
            </a:r>
            <a:r>
              <a:rPr lang="en-GB" baseline="0" dirty="0" smtClean="0"/>
              <a:t> of the types of impact used to guide the observation – perhaps needs some work done on it?</a:t>
            </a:r>
          </a:p>
          <a:p>
            <a:endParaRPr lang="en-GB" dirty="0" smtClean="0"/>
          </a:p>
          <a:p>
            <a:r>
              <a:rPr lang="en-GB" dirty="0" smtClean="0"/>
              <a:t>Other impacts:</a:t>
            </a:r>
          </a:p>
          <a:p>
            <a:r>
              <a:rPr lang="en-GB" dirty="0" smtClean="0"/>
              <a:t>Coastal</a:t>
            </a:r>
          </a:p>
          <a:p>
            <a:r>
              <a:rPr lang="en-GB" dirty="0" smtClean="0"/>
              <a:t>Flood</a:t>
            </a:r>
          </a:p>
          <a:p>
            <a:r>
              <a:rPr lang="en-GB" dirty="0" smtClean="0"/>
              <a:t>Ice</a:t>
            </a:r>
          </a:p>
          <a:p>
            <a:r>
              <a:rPr lang="en-GB" dirty="0" smtClean="0"/>
              <a:t>Land Slide</a:t>
            </a:r>
          </a:p>
          <a:p>
            <a:r>
              <a:rPr lang="en-GB" dirty="0" smtClean="0"/>
              <a:t>Lightning</a:t>
            </a:r>
          </a:p>
          <a:p>
            <a:r>
              <a:rPr lang="en-GB" dirty="0" smtClean="0"/>
              <a:t>Poor Visibility</a:t>
            </a:r>
          </a:p>
          <a:p>
            <a:r>
              <a:rPr lang="en-GB" dirty="0" smtClean="0"/>
              <a:t>Snow</a:t>
            </a:r>
          </a:p>
          <a:p>
            <a:r>
              <a:rPr lang="en-GB" dirty="0" smtClean="0"/>
              <a:t>Wild Fire</a:t>
            </a:r>
          </a:p>
          <a:p>
            <a:r>
              <a:rPr lang="en-GB" dirty="0" smtClean="0"/>
              <a:t>Wind</a:t>
            </a:r>
          </a:p>
          <a:p>
            <a:r>
              <a:rPr lang="en-GB" dirty="0" smtClean="0"/>
              <a:t>Other Impact</a:t>
            </a:r>
          </a:p>
          <a:p>
            <a:r>
              <a:rPr lang="en-GB" dirty="0" smtClean="0"/>
              <a:t>Multiple impacts</a:t>
            </a:r>
          </a:p>
          <a:p>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Huge amount of info possible – especially when it is accessible from a mobile device.</a:t>
            </a:r>
          </a:p>
          <a:p>
            <a:r>
              <a:rPr lang="en-GB" dirty="0" smtClean="0"/>
              <a:t>The database</a:t>
            </a:r>
            <a:r>
              <a:rPr lang="en-GB" baseline="0" dirty="0" smtClean="0"/>
              <a:t> can be linked in with our meteorological databases</a:t>
            </a:r>
          </a:p>
          <a:p>
            <a:r>
              <a:rPr lang="en-GB" baseline="0" dirty="0" smtClean="0"/>
              <a:t>Can be readily mapped</a:t>
            </a:r>
          </a:p>
          <a:p>
            <a:r>
              <a:rPr lang="en-GB" baseline="0" dirty="0" smtClean="0"/>
              <a:t>Quality of ob can be variable but we can to some extent assess the observation quality of our weather observers (regular contributors usually give good, reliable observations) – we may be able to use this to give a first order assessment of the quality?</a:t>
            </a:r>
          </a:p>
          <a:p>
            <a:r>
              <a:rPr lang="en-GB" baseline="0" dirty="0" smtClean="0"/>
              <a:t>Obviously again, biased towards populated areas.</a:t>
            </a:r>
          </a:p>
          <a:p>
            <a:endParaRPr lang="en-GB" baseline="0" dirty="0" smtClean="0"/>
          </a:p>
          <a:p>
            <a:r>
              <a:rPr lang="en-GB" baseline="0" dirty="0" smtClean="0"/>
              <a:t>Work in the early stages – hope to </a:t>
            </a:r>
            <a:r>
              <a:rPr lang="en-GB" baseline="0" dirty="0" err="1" smtClean="0"/>
              <a:t>ahave</a:t>
            </a:r>
            <a:r>
              <a:rPr lang="en-GB" baseline="0" dirty="0" smtClean="0"/>
              <a:t> some kind of fuller assessment done by this time next year.</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 potentially</a:t>
            </a:r>
            <a:r>
              <a:rPr lang="en-GB" baseline="0" dirty="0" smtClean="0"/>
              <a:t> vast source of impact data is through social media</a:t>
            </a:r>
          </a:p>
          <a:p>
            <a:endParaRPr lang="en-GB" baseline="0" dirty="0" smtClean="0"/>
          </a:p>
          <a:p>
            <a:r>
              <a:rPr lang="en-GB" baseline="0" dirty="0" smtClean="0"/>
              <a:t>As Met Office Civil Contingencies Advisors, we follow our local police, transport, LA twitter feeds and find it an invaluable source of info about issues developing around our regions.  We’re probably only picking up a small fraction of the info available.</a:t>
            </a:r>
          </a:p>
          <a:p>
            <a:endParaRPr lang="en-GB" baseline="0" dirty="0" smtClean="0"/>
          </a:p>
          <a:p>
            <a:r>
              <a:rPr lang="en-GB" baseline="0" dirty="0" smtClean="0"/>
              <a:t>The Met Office is about to start a piece of work looking more closely at this and trying to work out how we can pick up impact information, indeed also how we might be able to encourage people to feed in data using our own Twitter and </a:t>
            </a:r>
            <a:r>
              <a:rPr lang="en-GB" baseline="0" dirty="0" err="1" smtClean="0"/>
              <a:t>Facebook</a:t>
            </a:r>
            <a:r>
              <a:rPr lang="en-GB" baseline="0" dirty="0" smtClean="0"/>
              <a:t> feeds.</a:t>
            </a:r>
          </a:p>
          <a:p>
            <a:endParaRPr lang="en-GB" baseline="0" dirty="0" smtClean="0"/>
          </a:p>
          <a:p>
            <a:r>
              <a:rPr lang="en-GB" baseline="0" dirty="0" smtClean="0"/>
              <a:t>The main challenge here though is collating all this info and perhaps mapping it as well</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just looking back on the impact data issues, I’ll just summarise</a:t>
            </a:r>
            <a:r>
              <a:rPr lang="en-GB" baseline="0" dirty="0" smtClean="0"/>
              <a:t> what I see as some of the issues</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26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So let’s put a bit of UK</a:t>
            </a:r>
            <a:r>
              <a:rPr lang="en-GB" baseline="0" dirty="0" smtClean="0"/>
              <a:t> </a:t>
            </a:r>
            <a:r>
              <a:rPr lang="en-GB" dirty="0" smtClean="0"/>
              <a:t>context</a:t>
            </a:r>
            <a:r>
              <a:rPr lang="en-GB" baseline="0" dirty="0" smtClean="0"/>
              <a:t> on to this</a:t>
            </a:r>
          </a:p>
          <a:p>
            <a:endParaRPr lang="en-GB" baseline="0" dirty="0" smtClean="0"/>
          </a:p>
          <a:p>
            <a:r>
              <a:rPr lang="en-GB" baseline="0" dirty="0" smtClean="0"/>
              <a:t>The UK Government carries out an annual Risk Assessment process looking at all types of hazards and threats which might affect the UK – “events </a:t>
            </a:r>
            <a:r>
              <a:rPr lang="en-GB" dirty="0" smtClean="0"/>
              <a:t>which threaten serious damage to human welfare and/or the environment in the UK”.</a:t>
            </a:r>
          </a:p>
          <a:p>
            <a:r>
              <a:rPr lang="en-GB" dirty="0" smtClean="0"/>
              <a:t>This covers all</a:t>
            </a:r>
            <a:r>
              <a:rPr lang="en-GB" baseline="0" dirty="0" smtClean="0"/>
              <a:t> kinds of events – severe weather, flooding, space weather, major accidents, flu pandemics, terrorist threats – everything.  I’ll obviously just focus on the natural hazards but the methodology for carrying out the assessment is the same for all.</a:t>
            </a:r>
          </a:p>
          <a:p>
            <a:endParaRPr lang="en-GB" baseline="0" dirty="0" smtClean="0"/>
          </a:p>
          <a:p>
            <a:r>
              <a:rPr lang="en-GB" baseline="0" dirty="0" smtClean="0"/>
              <a:t>The hazard gets identified and a reasonable worst case is set out  - the </a:t>
            </a:r>
            <a:r>
              <a:rPr lang="en-GB" baseline="0" dirty="0" err="1" smtClean="0"/>
              <a:t>rwc</a:t>
            </a:r>
            <a:r>
              <a:rPr lang="en-GB" baseline="0" dirty="0" smtClean="0"/>
              <a:t> is a “challenging manifestation of the </a:t>
            </a:r>
            <a:r>
              <a:rPr lang="en-GB" baseline="0" dirty="0" err="1" smtClean="0"/>
              <a:t>the</a:t>
            </a:r>
            <a:r>
              <a:rPr lang="en-GB" baseline="0" dirty="0" smtClean="0"/>
              <a:t> scenario after highly implausible scenarios have been excluded.</a:t>
            </a:r>
          </a:p>
          <a:p>
            <a:endParaRPr lang="en-GB" baseline="0" dirty="0" smtClean="0"/>
          </a:p>
          <a:p>
            <a:r>
              <a:rPr lang="en-GB" baseline="0" dirty="0" smtClean="0"/>
              <a:t>A lead agency is identified to “own” that hazard 0 usually a government department or agency with expertise in the area – so, for example, the Met Office “owns” the severe weather risks</a:t>
            </a:r>
          </a:p>
          <a:p>
            <a:endParaRPr lang="en-GB" baseline="0" dirty="0" smtClean="0"/>
          </a:p>
          <a:p>
            <a:r>
              <a:rPr lang="en-GB" baseline="0" dirty="0" smtClean="0"/>
              <a:t>Information is gathered on any events similar to the </a:t>
            </a:r>
            <a:r>
              <a:rPr lang="en-GB" baseline="0" dirty="0" err="1" smtClean="0"/>
              <a:t>rwc</a:t>
            </a:r>
            <a:r>
              <a:rPr lang="en-GB" baseline="0" dirty="0" smtClean="0"/>
              <a:t> looking at historical precedent etc and an assessment is made of the likelihood of such a scenario occurring.</a:t>
            </a:r>
          </a:p>
          <a:p>
            <a:r>
              <a:rPr lang="en-GB" baseline="0" dirty="0" smtClean="0"/>
              <a:t>Government departments and agencies then assess the impacts such an event might be expected to have on their sector.</a:t>
            </a:r>
          </a:p>
          <a:p>
            <a:r>
              <a:rPr lang="en-GB" baseline="0" dirty="0" smtClean="0"/>
              <a:t>The likelihood and an overall impact level are then defined and the risk is placed on a risk matrix which is then used to </a:t>
            </a:r>
            <a:r>
              <a:rPr lang="en-GB" baseline="0" dirty="0" err="1" smtClean="0"/>
              <a:t>priortise</a:t>
            </a:r>
            <a:r>
              <a:rPr lang="en-GB" baseline="0" dirty="0" smtClean="0"/>
              <a:t> planning across the resilience community in the UK.</a:t>
            </a:r>
          </a:p>
          <a:p>
            <a:endParaRPr lang="en-GB" baseline="0" dirty="0" smtClean="0"/>
          </a:p>
          <a:p>
            <a:r>
              <a:rPr lang="en-GB" baseline="0" dirty="0" smtClean="0"/>
              <a:t>The risk is put in to the National Risk Assessment and a National Risk Register is published and available on the government website.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where the natural hazards – which are included in the NRA – sit on the matrix.</a:t>
            </a:r>
          </a:p>
          <a:p>
            <a:endParaRPr lang="en-GB" dirty="0" smtClean="0"/>
          </a:p>
          <a:p>
            <a:r>
              <a:rPr lang="en-GB" dirty="0" smtClean="0"/>
              <a:t>We see that coastal</a:t>
            </a:r>
            <a:r>
              <a:rPr lang="en-GB" baseline="0" dirty="0" smtClean="0"/>
              <a:t> flooding and an effusive volcanic eruption are the risks which are expected to have the highest impact but Snow and Ice, </a:t>
            </a:r>
            <a:r>
              <a:rPr lang="en-GB" baseline="0" dirty="0" err="1" smtClean="0"/>
              <a:t>Heatwave</a:t>
            </a:r>
            <a:r>
              <a:rPr lang="en-GB" baseline="0" dirty="0" smtClean="0"/>
              <a:t> and Severe Space Weather are thought to be more likely.  (given last few summers, the </a:t>
            </a:r>
            <a:r>
              <a:rPr lang="en-GB" baseline="0" dirty="0" err="1" smtClean="0"/>
              <a:t>heatwave</a:t>
            </a:r>
            <a:r>
              <a:rPr lang="en-GB" baseline="0" dirty="0" smtClean="0"/>
              <a:t> one seems less likely!)</a:t>
            </a:r>
          </a:p>
          <a:p>
            <a:endParaRPr lang="en-GB" baseline="0" dirty="0" smtClean="0"/>
          </a:p>
          <a:p>
            <a:r>
              <a:rPr lang="en-GB" baseline="0" dirty="0" smtClean="0"/>
              <a:t>Not that the likelihood scale is logarithmic.</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a:t>
            </a:r>
            <a:r>
              <a:rPr lang="en-GB" baseline="0" dirty="0" smtClean="0"/>
              <a:t> just shows a list of hazards we consider to be likely to affect the UK</a:t>
            </a:r>
          </a:p>
          <a:p>
            <a:endParaRPr lang="en-GB" baseline="0" dirty="0" smtClean="0"/>
          </a:p>
          <a:p>
            <a:r>
              <a:rPr lang="en-GB" baseline="0" dirty="0" smtClean="0"/>
              <a:t>Note that </a:t>
            </a:r>
            <a:r>
              <a:rPr lang="en-GB" dirty="0" smtClean="0"/>
              <a:t>“Weather” includes those </a:t>
            </a:r>
            <a:r>
              <a:rPr lang="en-GB" baseline="0" dirty="0" smtClean="0"/>
              <a:t>elements explicitly addressed by the NSWWS – which I’ll say a bit more about shortly.</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that’s the context.  What are we doing in relation to Natural Hazards.</a:t>
            </a:r>
          </a:p>
          <a:p>
            <a:endParaRPr lang="en-GB" dirty="0" smtClean="0"/>
          </a:p>
          <a:p>
            <a:r>
              <a:rPr lang="en-GB" dirty="0" smtClean="0"/>
              <a:t>Formed the NHP – a</a:t>
            </a:r>
            <a:r>
              <a:rPr lang="en-GB" baseline="0" dirty="0" smtClean="0"/>
              <a:t> group of government departments and agencies brought together to provide coherent advice to government and responder organisations.  Been going for about 5 years now.</a:t>
            </a:r>
          </a:p>
          <a:p>
            <a:endParaRPr lang="en-GB" baseline="0" dirty="0" smtClean="0"/>
          </a:p>
          <a:p>
            <a:r>
              <a:rPr lang="en-GB" baseline="0" dirty="0" smtClean="0"/>
              <a:t>Quick tour round the organisations (some of)</a:t>
            </a:r>
          </a:p>
          <a:p>
            <a:r>
              <a:rPr lang="en-GB" baseline="0" dirty="0" smtClean="0"/>
              <a:t>Cabinet Office – main government department for Civil Contingencies – produce the NRA (Civil Contingencies Secretariat)</a:t>
            </a:r>
            <a:endParaRPr lang="en-GB" dirty="0" smtClean="0"/>
          </a:p>
          <a:p>
            <a:r>
              <a:rPr lang="en-GB" dirty="0" smtClean="0"/>
              <a:t>Devolved</a:t>
            </a:r>
            <a:r>
              <a:rPr lang="en-GB" baseline="0" dirty="0" smtClean="0"/>
              <a:t> administrations – SG, WAG</a:t>
            </a:r>
          </a:p>
          <a:p>
            <a:r>
              <a:rPr lang="en-GB" baseline="0" dirty="0" smtClean="0"/>
              <a:t>Flooding and pollution lead agencies, EA, SEPA</a:t>
            </a:r>
          </a:p>
          <a:p>
            <a:r>
              <a:rPr lang="en-GB" baseline="0" dirty="0" smtClean="0"/>
              <a:t>Public Health England (ex-HPA)</a:t>
            </a:r>
          </a:p>
          <a:p>
            <a:r>
              <a:rPr lang="en-GB" baseline="0" dirty="0" smtClean="0"/>
              <a:t>BGS</a:t>
            </a:r>
          </a:p>
          <a:p>
            <a:r>
              <a:rPr lang="en-GB" baseline="0" dirty="0" smtClean="0"/>
              <a:t>Several research agencies, HSL, Ordnance Survey (mapping)</a:t>
            </a:r>
            <a:endParaRPr lang="en-GB" dirty="0" smtClean="0"/>
          </a:p>
          <a:p>
            <a:r>
              <a:rPr lang="en-GB" dirty="0" smtClean="0"/>
              <a:t>Resilience</a:t>
            </a:r>
          </a:p>
          <a:p>
            <a:r>
              <a:rPr lang="en-GB" dirty="0" smtClean="0"/>
              <a:t>Natural Hazards</a:t>
            </a:r>
          </a:p>
          <a:p>
            <a:r>
              <a:rPr lang="en-GB" dirty="0" smtClean="0"/>
              <a:t>Fast tracking world class science into services</a:t>
            </a:r>
          </a:p>
          <a:p>
            <a:r>
              <a:rPr lang="en-GB" dirty="0" smtClean="0"/>
              <a:t>Timescales 0 to 5 years</a:t>
            </a:r>
          </a:p>
          <a:p>
            <a:r>
              <a:rPr lang="en-GB" dirty="0" smtClean="0"/>
              <a:t>UK and in those countries affecting UK citizens </a:t>
            </a:r>
          </a:p>
          <a:p>
            <a:r>
              <a:rPr lang="en-GB" dirty="0" smtClean="0"/>
              <a:t>Governments and responder community </a:t>
            </a:r>
          </a:p>
          <a:p>
            <a:r>
              <a:rPr lang="en-GB" dirty="0" smtClean="0"/>
              <a:t>Public good</a:t>
            </a:r>
          </a:p>
          <a:p>
            <a:r>
              <a:rPr lang="en-GB" dirty="0" smtClean="0"/>
              <a:t>Non commercial</a:t>
            </a:r>
          </a:p>
          <a:p>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NHP aims to:</a:t>
            </a:r>
          </a:p>
          <a:p>
            <a:r>
              <a:rPr lang="en-GB" dirty="0" smtClean="0"/>
              <a:t>Give timely, coherent</a:t>
            </a:r>
            <a:r>
              <a:rPr lang="en-GB" baseline="0" dirty="0" smtClean="0"/>
              <a:t> and consistent advice to government – before, during and after incidents</a:t>
            </a:r>
          </a:p>
          <a:p>
            <a:r>
              <a:rPr lang="en-GB" baseline="0" dirty="0" smtClean="0"/>
              <a:t>Work together to exchange knowledge, best practice etc.</a:t>
            </a:r>
          </a:p>
          <a:p>
            <a:r>
              <a:rPr lang="en-GB" baseline="0" dirty="0" smtClean="0"/>
              <a:t>Work </a:t>
            </a:r>
            <a:r>
              <a:rPr lang="en-GB" baseline="0" dirty="0" err="1" smtClean="0"/>
              <a:t>toegther</a:t>
            </a:r>
            <a:r>
              <a:rPr lang="en-GB" baseline="0" dirty="0" smtClean="0"/>
              <a:t> to develops ideas/products which might help the responder community</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has the NHP done</a:t>
            </a:r>
            <a:r>
              <a:rPr lang="en-GB" baseline="0" dirty="0" smtClean="0"/>
              <a:t> so far?</a:t>
            </a:r>
          </a:p>
          <a:p>
            <a:endParaRPr lang="en-GB" baseline="0" dirty="0" smtClean="0"/>
          </a:p>
          <a:p>
            <a:r>
              <a:rPr lang="en-GB" baseline="0" dirty="0" smtClean="0"/>
              <a:t>It has certainly improved cross-agency working and produced more joined up advice etc.</a:t>
            </a:r>
          </a:p>
          <a:p>
            <a:r>
              <a:rPr lang="en-GB" baseline="0" dirty="0" smtClean="0"/>
              <a:t>In terms of products – daily hazard assessment – looking at the various hazards identified for the UK and giving a daily assessment of them – this is currently only going to partner agencies and government agencies but as the product develops, it is hoped soon to be able to issue it more widely across the emergency response community in the UK.</a:t>
            </a:r>
          </a:p>
          <a:p>
            <a:r>
              <a:rPr lang="en-GB" baseline="0" dirty="0" smtClean="0"/>
              <a:t>Bringing together a more coherent scientific expert challenge  to the UK NRA process.</a:t>
            </a:r>
          </a:p>
          <a:p>
            <a:r>
              <a:rPr lang="en-GB" baseline="0" dirty="0" smtClean="0"/>
              <a:t>Pre-prepared scientific advice packs – these summarise the issues likely to arise from specific hazards helping to focus the planning for any incidents and, amongst other things giving a nice concise summary to feed to politicians should the need arise!</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 area NHP</a:t>
            </a:r>
            <a:r>
              <a:rPr lang="en-GB" baseline="0" dirty="0" smtClean="0"/>
              <a:t> is looking at is developing a multi-hazard impact model</a:t>
            </a:r>
            <a:endParaRPr lang="en-GB" dirty="0"/>
          </a:p>
        </p:txBody>
      </p:sp>
      <p:sp>
        <p:nvSpPr>
          <p:cNvPr id="4" name="Slide Number Placeholder 3"/>
          <p:cNvSpPr>
            <a:spLocks noGrp="1"/>
          </p:cNvSpPr>
          <p:nvPr>
            <p:ph type="sldNum" sz="quarter" idx="10"/>
          </p:nvPr>
        </p:nvSpPr>
        <p:spPr/>
        <p:txBody>
          <a:bodyPr/>
          <a:lstStyle/>
          <a:p>
            <a:fld id="{66DD9E60-18F9-4812-B36F-4BF10838745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3850" y="4979988"/>
            <a:ext cx="8591550" cy="849312"/>
          </a:xfrm>
        </p:spPr>
        <p:txBody>
          <a:bodyPr/>
          <a:lstStyle>
            <a:lvl1pPr>
              <a:defRPr/>
            </a:lvl1pPr>
          </a:lstStyle>
          <a:p>
            <a:r>
              <a:rPr lang="en-US" smtClean="0"/>
              <a:t>Click to edit Master title style</a:t>
            </a:r>
            <a:endParaRPr lang="en-US"/>
          </a:p>
        </p:txBody>
      </p:sp>
      <p:sp>
        <p:nvSpPr>
          <p:cNvPr id="106499" name="Rectangle 3"/>
          <p:cNvSpPr>
            <a:spLocks noGrp="1" noChangeArrowheads="1"/>
          </p:cNvSpPr>
          <p:nvPr>
            <p:ph type="subTitle" idx="1"/>
          </p:nvPr>
        </p:nvSpPr>
        <p:spPr>
          <a:xfrm>
            <a:off x="323850" y="5645150"/>
            <a:ext cx="7896225" cy="663575"/>
          </a:xfrm>
        </p:spPr>
        <p:txBody>
          <a:bodyPr/>
          <a:lstStyle>
            <a:lvl1pPr marL="0" indent="0">
              <a:buFontTx/>
              <a:buNone/>
              <a:defRPr sz="2000"/>
            </a:lvl1pPr>
          </a:lstStyle>
          <a:p>
            <a:r>
              <a:rPr lang="en-US" smtClean="0"/>
              <a:t>Click to edit Master subtitle style</a:t>
            </a:r>
            <a:endParaRPr lang="en-US"/>
          </a:p>
        </p:txBody>
      </p:sp>
      <p:sp>
        <p:nvSpPr>
          <p:cNvPr id="106500" name="Rectangle 4"/>
          <p:cNvSpPr>
            <a:spLocks noGrp="1" noChangeArrowheads="1"/>
          </p:cNvSpPr>
          <p:nvPr>
            <p:ph type="ftr" sz="quarter" idx="3"/>
          </p:nvPr>
        </p:nvSpPr>
        <p:spPr/>
        <p:txBody>
          <a:bodyPr/>
          <a:lstStyle>
            <a:lvl1pPr>
              <a:defRPr/>
            </a:lvl1pPr>
          </a:lstStyle>
          <a:p>
            <a:r>
              <a:rPr lang="en-GB"/>
              <a:t>© Crown copyright   Met Office</a:t>
            </a:r>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 Crown copyright   Met Office</a:t>
            </a:r>
            <a:endParaRPr lang="en-GB" sz="1400">
              <a:latin typeface="Times" pitchFamily="18" charset="0"/>
            </a:endParaRPr>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105475" name="Rectangle 3"/>
          <p:cNvSpPr>
            <a:spLocks noGrp="1" noChangeArrowheads="1"/>
          </p:cNvSpPr>
          <p:nvPr>
            <p:ph type="body" idx="1"/>
          </p:nvPr>
        </p:nvSpPr>
        <p:spPr bwMode="auto">
          <a:xfrm>
            <a:off x="1752600" y="1773238"/>
            <a:ext cx="6934200"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05476"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000">
                <a:solidFill>
                  <a:schemeClr val="tx1"/>
                </a:solidFill>
              </a:defRPr>
            </a:lvl1pPr>
          </a:lstStyle>
          <a:p>
            <a:r>
              <a:rPr lang="en-GB"/>
              <a:t>© Crown copyright   Met Office</a:t>
            </a:r>
            <a:endParaRPr lang="en-GB" sz="1400">
              <a:latin typeface="Times" pitchFamily="18" charset="0"/>
            </a:endParaRPr>
          </a:p>
        </p:txBody>
      </p:sp>
    </p:spTree>
  </p:cSld>
  <p:clrMap bg1="dk2" tx1="lt1" bg2="dk1"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wipe/>
  </p:transition>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4000">
          <a:solidFill>
            <a:srgbClr val="FFFFFF"/>
          </a:solidFill>
          <a:latin typeface="+mj-lt"/>
          <a:ea typeface="+mj-ea"/>
          <a:cs typeface="+mj-cs"/>
        </a:defRPr>
      </a:lvl1pPr>
      <a:lvl2pPr algn="l" rtl="0" eaLnBrk="1" fontAlgn="base" hangingPunct="1">
        <a:lnSpc>
          <a:spcPct val="85000"/>
        </a:lnSpc>
        <a:spcBef>
          <a:spcPct val="0"/>
        </a:spcBef>
        <a:spcAft>
          <a:spcPct val="0"/>
        </a:spcAft>
        <a:defRPr sz="4000">
          <a:solidFill>
            <a:srgbClr val="FFFFFF"/>
          </a:solidFill>
          <a:latin typeface="Arial" charset="0"/>
        </a:defRPr>
      </a:lvl2pPr>
      <a:lvl3pPr algn="l" rtl="0" eaLnBrk="1" fontAlgn="base" hangingPunct="1">
        <a:lnSpc>
          <a:spcPct val="85000"/>
        </a:lnSpc>
        <a:spcBef>
          <a:spcPct val="0"/>
        </a:spcBef>
        <a:spcAft>
          <a:spcPct val="0"/>
        </a:spcAft>
        <a:defRPr sz="4000">
          <a:solidFill>
            <a:srgbClr val="FFFFFF"/>
          </a:solidFill>
          <a:latin typeface="Arial" charset="0"/>
        </a:defRPr>
      </a:lvl3pPr>
      <a:lvl4pPr algn="l" rtl="0" eaLnBrk="1" fontAlgn="base" hangingPunct="1">
        <a:lnSpc>
          <a:spcPct val="85000"/>
        </a:lnSpc>
        <a:spcBef>
          <a:spcPct val="0"/>
        </a:spcBef>
        <a:spcAft>
          <a:spcPct val="0"/>
        </a:spcAft>
        <a:defRPr sz="4000">
          <a:solidFill>
            <a:srgbClr val="FFFFFF"/>
          </a:solidFill>
          <a:latin typeface="Arial" charset="0"/>
        </a:defRPr>
      </a:lvl4pPr>
      <a:lvl5pPr algn="l" rtl="0" eaLnBrk="1" fontAlgn="base" hangingPunct="1">
        <a:lnSpc>
          <a:spcPct val="85000"/>
        </a:lnSpc>
        <a:spcBef>
          <a:spcPct val="0"/>
        </a:spcBef>
        <a:spcAft>
          <a:spcPct val="0"/>
        </a:spcAft>
        <a:defRPr sz="4000">
          <a:solidFill>
            <a:srgbClr val="FFFFFF"/>
          </a:solidFill>
          <a:latin typeface="Arial" charset="0"/>
        </a:defRPr>
      </a:lvl5pPr>
      <a:lvl6pPr marL="457200" algn="l" rtl="0" eaLnBrk="1" fontAlgn="base" hangingPunct="1">
        <a:lnSpc>
          <a:spcPct val="85000"/>
        </a:lnSpc>
        <a:spcBef>
          <a:spcPct val="0"/>
        </a:spcBef>
        <a:spcAft>
          <a:spcPct val="0"/>
        </a:spcAft>
        <a:defRPr sz="4000">
          <a:solidFill>
            <a:srgbClr val="FFFFFF"/>
          </a:solidFill>
          <a:latin typeface="Arial" charset="0"/>
        </a:defRPr>
      </a:lvl6pPr>
      <a:lvl7pPr marL="914400" algn="l" rtl="0" eaLnBrk="1" fontAlgn="base" hangingPunct="1">
        <a:lnSpc>
          <a:spcPct val="85000"/>
        </a:lnSpc>
        <a:spcBef>
          <a:spcPct val="0"/>
        </a:spcBef>
        <a:spcAft>
          <a:spcPct val="0"/>
        </a:spcAft>
        <a:defRPr sz="4000">
          <a:solidFill>
            <a:srgbClr val="FFFFFF"/>
          </a:solidFill>
          <a:latin typeface="Arial" charset="0"/>
        </a:defRPr>
      </a:lvl7pPr>
      <a:lvl8pPr marL="1371600" algn="l" rtl="0" eaLnBrk="1" fontAlgn="base" hangingPunct="1">
        <a:lnSpc>
          <a:spcPct val="85000"/>
        </a:lnSpc>
        <a:spcBef>
          <a:spcPct val="0"/>
        </a:spcBef>
        <a:spcAft>
          <a:spcPct val="0"/>
        </a:spcAft>
        <a:defRPr sz="4000">
          <a:solidFill>
            <a:srgbClr val="FFFFFF"/>
          </a:solidFill>
          <a:latin typeface="Arial" charset="0"/>
        </a:defRPr>
      </a:lvl8pPr>
      <a:lvl9pPr marL="1828800" algn="l" rtl="0" eaLnBrk="1" fontAlgn="base" hangingPunct="1">
        <a:lnSpc>
          <a:spcPct val="85000"/>
        </a:lnSpc>
        <a:spcBef>
          <a:spcPct val="0"/>
        </a:spcBef>
        <a:spcAft>
          <a:spcPct val="0"/>
        </a:spcAft>
        <a:defRPr sz="4000">
          <a:solidFill>
            <a:srgbClr val="FFFFFF"/>
          </a:solidFill>
          <a:latin typeface="Arial" charset="0"/>
        </a:defRPr>
      </a:lvl9pPr>
    </p:titleStyle>
    <p:bodyStyle>
      <a:lvl1pPr marL="261938" indent="-261938" algn="l" rtl="0" eaLnBrk="1" fontAlgn="base" hangingPunct="1">
        <a:lnSpc>
          <a:spcPct val="90000"/>
        </a:lnSpc>
        <a:spcBef>
          <a:spcPct val="35000"/>
        </a:spcBef>
        <a:spcAft>
          <a:spcPct val="35000"/>
        </a:spcAft>
        <a:buChar char="•"/>
        <a:defRPr sz="2400">
          <a:solidFill>
            <a:srgbClr val="FFFFFF"/>
          </a:solidFill>
          <a:latin typeface="+mn-lt"/>
          <a:ea typeface="+mn-ea"/>
          <a:cs typeface="+mn-cs"/>
        </a:defRPr>
      </a:lvl1pPr>
      <a:lvl2pPr marL="623888" indent="-182563" algn="l" rtl="0" eaLnBrk="1" fontAlgn="base" hangingPunct="1">
        <a:lnSpc>
          <a:spcPct val="90000"/>
        </a:lnSpc>
        <a:spcBef>
          <a:spcPct val="35000"/>
        </a:spcBef>
        <a:spcAft>
          <a:spcPct val="35000"/>
        </a:spcAft>
        <a:buChar char="•"/>
        <a:defRPr sz="2000">
          <a:solidFill>
            <a:srgbClr val="FFFFFF"/>
          </a:solidFill>
          <a:latin typeface="+mn-lt"/>
        </a:defRPr>
      </a:lvl2pPr>
      <a:lvl3pPr marL="987425" indent="-184150" algn="l" rtl="0" eaLnBrk="1" fontAlgn="base" hangingPunct="1">
        <a:lnSpc>
          <a:spcPct val="90000"/>
        </a:lnSpc>
        <a:spcBef>
          <a:spcPct val="35000"/>
        </a:spcBef>
        <a:spcAft>
          <a:spcPct val="35000"/>
        </a:spcAft>
        <a:buChar char="•"/>
        <a:defRPr sz="2000">
          <a:solidFill>
            <a:srgbClr val="FFFFFF"/>
          </a:solidFill>
          <a:latin typeface="+mn-lt"/>
        </a:defRPr>
      </a:lvl3pPr>
      <a:lvl4pPr marL="1349375" indent="-182563" algn="l" rtl="0" eaLnBrk="1" fontAlgn="base" hangingPunct="1">
        <a:lnSpc>
          <a:spcPct val="90000"/>
        </a:lnSpc>
        <a:spcBef>
          <a:spcPct val="35000"/>
        </a:spcBef>
        <a:spcAft>
          <a:spcPct val="35000"/>
        </a:spcAft>
        <a:buChar char="•"/>
        <a:defRPr sz="2000">
          <a:solidFill>
            <a:srgbClr val="FFFFFF"/>
          </a:solidFill>
          <a:latin typeface="+mn-lt"/>
        </a:defRPr>
      </a:lvl4pPr>
      <a:lvl5pPr marL="1698625" indent="-169863" algn="l" rtl="0" eaLnBrk="1" fontAlgn="base" hangingPunct="1">
        <a:lnSpc>
          <a:spcPct val="90000"/>
        </a:lnSpc>
        <a:spcBef>
          <a:spcPct val="35000"/>
        </a:spcBef>
        <a:spcAft>
          <a:spcPct val="35000"/>
        </a:spcAft>
        <a:buChar char="•"/>
        <a:defRPr sz="2000">
          <a:solidFill>
            <a:srgbClr val="FFFFFF"/>
          </a:solidFill>
          <a:latin typeface="+mn-lt"/>
        </a:defRPr>
      </a:lvl5pPr>
      <a:lvl6pPr marL="2155825" indent="-169863" algn="l" rtl="0" eaLnBrk="1" fontAlgn="base" hangingPunct="1">
        <a:lnSpc>
          <a:spcPct val="90000"/>
        </a:lnSpc>
        <a:spcBef>
          <a:spcPct val="35000"/>
        </a:spcBef>
        <a:spcAft>
          <a:spcPct val="35000"/>
        </a:spcAft>
        <a:buChar char="•"/>
        <a:defRPr sz="2000">
          <a:solidFill>
            <a:srgbClr val="FFFFFF"/>
          </a:solidFill>
          <a:latin typeface="+mn-lt"/>
        </a:defRPr>
      </a:lvl6pPr>
      <a:lvl7pPr marL="2613025" indent="-169863" algn="l" rtl="0" eaLnBrk="1" fontAlgn="base" hangingPunct="1">
        <a:lnSpc>
          <a:spcPct val="90000"/>
        </a:lnSpc>
        <a:spcBef>
          <a:spcPct val="35000"/>
        </a:spcBef>
        <a:spcAft>
          <a:spcPct val="35000"/>
        </a:spcAft>
        <a:buChar char="•"/>
        <a:defRPr sz="2000">
          <a:solidFill>
            <a:srgbClr val="FFFFFF"/>
          </a:solidFill>
          <a:latin typeface="+mn-lt"/>
        </a:defRPr>
      </a:lvl7pPr>
      <a:lvl8pPr marL="3070225" indent="-169863" algn="l" rtl="0" eaLnBrk="1" fontAlgn="base" hangingPunct="1">
        <a:lnSpc>
          <a:spcPct val="90000"/>
        </a:lnSpc>
        <a:spcBef>
          <a:spcPct val="35000"/>
        </a:spcBef>
        <a:spcAft>
          <a:spcPct val="35000"/>
        </a:spcAft>
        <a:buChar char="•"/>
        <a:defRPr sz="2000">
          <a:solidFill>
            <a:srgbClr val="FFFFFF"/>
          </a:solidFill>
          <a:latin typeface="+mn-lt"/>
        </a:defRPr>
      </a:lvl8pPr>
      <a:lvl9pPr marL="3527425" indent="-169863" algn="l" rtl="0" eaLnBrk="1" fontAlgn="base" hangingPunct="1">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165891" name="Rectangle 3"/>
          <p:cNvSpPr>
            <a:spLocks noGrp="1" noChangeArrowheads="1"/>
          </p:cNvSpPr>
          <p:nvPr>
            <p:ph type="body" idx="1"/>
          </p:nvPr>
        </p:nvSpPr>
        <p:spPr bwMode="auto">
          <a:xfrm>
            <a:off x="1752600" y="1773238"/>
            <a:ext cx="6934200"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65892"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000">
                <a:solidFill>
                  <a:schemeClr val="bg1"/>
                </a:solidFill>
              </a:defRPr>
            </a:lvl1pPr>
          </a:lstStyle>
          <a:p>
            <a:r>
              <a:rPr lang="en-GB"/>
              <a:t>© Crown copyright   Met Office</a:t>
            </a:r>
            <a:endParaRPr lang="en-GB" sz="1400">
              <a:latin typeface="Times" pitchFamily="18" charset="0"/>
            </a:endParaRP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p:transition>
  <p:timing>
    <p:tnLst>
      <p:par>
        <p:cTn id="1" dur="indefinite" restart="never" nodeType="tmRoot"/>
      </p:par>
    </p:tnLst>
  </p:timing>
  <p:hf sldNum="0" hdr="0" dt="0"/>
  <p:txStyles>
    <p:titleStyle>
      <a:lvl1pPr algn="l" rtl="0" fontAlgn="base">
        <a:lnSpc>
          <a:spcPct val="85000"/>
        </a:lnSpc>
        <a:spcBef>
          <a:spcPct val="0"/>
        </a:spcBef>
        <a:spcAft>
          <a:spcPct val="0"/>
        </a:spcAft>
        <a:defRPr sz="4000">
          <a:solidFill>
            <a:srgbClr val="000000"/>
          </a:solidFill>
          <a:latin typeface="+mj-lt"/>
          <a:ea typeface="+mj-ea"/>
          <a:cs typeface="+mj-cs"/>
        </a:defRPr>
      </a:lvl1pPr>
      <a:lvl2pPr algn="l" rtl="0" fontAlgn="base">
        <a:lnSpc>
          <a:spcPct val="85000"/>
        </a:lnSpc>
        <a:spcBef>
          <a:spcPct val="0"/>
        </a:spcBef>
        <a:spcAft>
          <a:spcPct val="0"/>
        </a:spcAft>
        <a:defRPr sz="4000">
          <a:solidFill>
            <a:srgbClr val="000000"/>
          </a:solidFill>
          <a:latin typeface="Arial" charset="0"/>
        </a:defRPr>
      </a:lvl2pPr>
      <a:lvl3pPr algn="l" rtl="0" fontAlgn="base">
        <a:lnSpc>
          <a:spcPct val="85000"/>
        </a:lnSpc>
        <a:spcBef>
          <a:spcPct val="0"/>
        </a:spcBef>
        <a:spcAft>
          <a:spcPct val="0"/>
        </a:spcAft>
        <a:defRPr sz="4000">
          <a:solidFill>
            <a:srgbClr val="000000"/>
          </a:solidFill>
          <a:latin typeface="Arial" charset="0"/>
        </a:defRPr>
      </a:lvl3pPr>
      <a:lvl4pPr algn="l" rtl="0" fontAlgn="base">
        <a:lnSpc>
          <a:spcPct val="85000"/>
        </a:lnSpc>
        <a:spcBef>
          <a:spcPct val="0"/>
        </a:spcBef>
        <a:spcAft>
          <a:spcPct val="0"/>
        </a:spcAft>
        <a:defRPr sz="4000">
          <a:solidFill>
            <a:srgbClr val="000000"/>
          </a:solidFill>
          <a:latin typeface="Arial" charset="0"/>
        </a:defRPr>
      </a:lvl4pPr>
      <a:lvl5pPr algn="l" rtl="0" fontAlgn="base">
        <a:lnSpc>
          <a:spcPct val="85000"/>
        </a:lnSpc>
        <a:spcBef>
          <a:spcPct val="0"/>
        </a:spcBef>
        <a:spcAft>
          <a:spcPct val="0"/>
        </a:spcAft>
        <a:defRPr sz="4000">
          <a:solidFill>
            <a:srgbClr val="000000"/>
          </a:solidFill>
          <a:latin typeface="Arial" charset="0"/>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fontAlgn="base">
        <a:lnSpc>
          <a:spcPct val="90000"/>
        </a:lnSpc>
        <a:spcBef>
          <a:spcPct val="35000"/>
        </a:spcBef>
        <a:spcAft>
          <a:spcPct val="35000"/>
        </a:spcAft>
        <a:buChar char="•"/>
        <a:defRPr sz="2400">
          <a:solidFill>
            <a:srgbClr val="000000"/>
          </a:solidFill>
          <a:latin typeface="+mn-lt"/>
          <a:ea typeface="+mn-ea"/>
          <a:cs typeface="+mn-cs"/>
        </a:defRPr>
      </a:lvl1pPr>
      <a:lvl2pPr marL="623888" indent="-182563" algn="l" rtl="0" fontAlgn="base">
        <a:lnSpc>
          <a:spcPct val="90000"/>
        </a:lnSpc>
        <a:spcBef>
          <a:spcPct val="35000"/>
        </a:spcBef>
        <a:spcAft>
          <a:spcPct val="35000"/>
        </a:spcAft>
        <a:buChar char="•"/>
        <a:defRPr sz="2000">
          <a:solidFill>
            <a:srgbClr val="000000"/>
          </a:solidFill>
          <a:latin typeface="+mn-lt"/>
        </a:defRPr>
      </a:lvl2pPr>
      <a:lvl3pPr marL="987425" indent="-184150" algn="l" rtl="0" fontAlgn="base">
        <a:lnSpc>
          <a:spcPct val="90000"/>
        </a:lnSpc>
        <a:spcBef>
          <a:spcPct val="35000"/>
        </a:spcBef>
        <a:spcAft>
          <a:spcPct val="35000"/>
        </a:spcAft>
        <a:buChar char="•"/>
        <a:defRPr sz="2000">
          <a:solidFill>
            <a:srgbClr val="000000"/>
          </a:solidFill>
          <a:latin typeface="+mn-lt"/>
        </a:defRPr>
      </a:lvl3pPr>
      <a:lvl4pPr marL="1349375" indent="-182563" algn="l" rtl="0" fontAlgn="base">
        <a:lnSpc>
          <a:spcPct val="90000"/>
        </a:lnSpc>
        <a:spcBef>
          <a:spcPct val="35000"/>
        </a:spcBef>
        <a:spcAft>
          <a:spcPct val="35000"/>
        </a:spcAft>
        <a:buChar char="•"/>
        <a:defRPr sz="2000">
          <a:solidFill>
            <a:srgbClr val="000000"/>
          </a:solidFill>
          <a:latin typeface="+mn-lt"/>
        </a:defRPr>
      </a:lvl4pPr>
      <a:lvl5pPr marL="1698625" indent="-169863" algn="l" rtl="0" fontAlgn="base">
        <a:lnSpc>
          <a:spcPct val="90000"/>
        </a:lnSpc>
        <a:spcBef>
          <a:spcPct val="35000"/>
        </a:spcBef>
        <a:spcAft>
          <a:spcPct val="35000"/>
        </a:spcAft>
        <a:buChar char="•"/>
        <a:defRPr sz="2000">
          <a:solidFill>
            <a:srgbClr val="000000"/>
          </a:solidFill>
          <a:latin typeface="+mn-lt"/>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ftr" sz="quarter" idx="3"/>
          </p:nvPr>
        </p:nvSpPr>
        <p:spPr/>
        <p:txBody>
          <a:bodyPr/>
          <a:lstStyle/>
          <a:p>
            <a:r>
              <a:rPr lang="en-GB"/>
              <a:t>© Crown copyright   Met Office</a:t>
            </a:r>
          </a:p>
        </p:txBody>
      </p:sp>
      <p:sp>
        <p:nvSpPr>
          <p:cNvPr id="149506" name="Rectangle 2"/>
          <p:cNvSpPr>
            <a:spLocks noGrp="1" noChangeArrowheads="1"/>
          </p:cNvSpPr>
          <p:nvPr>
            <p:ph type="ctrTitle"/>
          </p:nvPr>
        </p:nvSpPr>
        <p:spPr>
          <a:xfrm>
            <a:off x="323528" y="4800600"/>
            <a:ext cx="8712968" cy="1079500"/>
          </a:xfrm>
          <a:noFill/>
        </p:spPr>
        <p:txBody>
          <a:bodyPr/>
          <a:lstStyle/>
          <a:p>
            <a:r>
              <a:rPr lang="en-GB" sz="5300" dirty="0" smtClean="0"/>
              <a:t>Hazards – UK perspective</a:t>
            </a:r>
            <a:endParaRPr lang="en-US" sz="5300" dirty="0"/>
          </a:p>
        </p:txBody>
      </p:sp>
      <p:sp>
        <p:nvSpPr>
          <p:cNvPr id="149507" name="Rectangle 3"/>
          <p:cNvSpPr>
            <a:spLocks noGrp="1" noChangeArrowheads="1"/>
          </p:cNvSpPr>
          <p:nvPr>
            <p:ph type="subTitle" idx="1"/>
          </p:nvPr>
        </p:nvSpPr>
        <p:spPr>
          <a:xfrm>
            <a:off x="323850" y="5645150"/>
            <a:ext cx="8280598" cy="534988"/>
          </a:xfrm>
          <a:noFill/>
        </p:spPr>
        <p:txBody>
          <a:bodyPr/>
          <a:lstStyle/>
          <a:p>
            <a:r>
              <a:rPr lang="en-US" dirty="0" smtClean="0"/>
              <a:t>1</a:t>
            </a:r>
            <a:r>
              <a:rPr lang="en-US" baseline="30000" dirty="0" smtClean="0"/>
              <a:t>st</a:t>
            </a:r>
            <a:r>
              <a:rPr lang="en-US" dirty="0" smtClean="0"/>
              <a:t> Tech Workshop on Standards for Hazard Monitoring, Databases etc.</a:t>
            </a:r>
            <a:endParaRPr lang="en-US" dirty="0"/>
          </a:p>
        </p:txBody>
      </p:sp>
      <p:sp>
        <p:nvSpPr>
          <p:cNvPr id="149508" name="Rectangle 4"/>
          <p:cNvSpPr>
            <a:spLocks noChangeArrowheads="1"/>
          </p:cNvSpPr>
          <p:nvPr/>
        </p:nvSpPr>
        <p:spPr bwMode="auto">
          <a:xfrm>
            <a:off x="323850" y="6021388"/>
            <a:ext cx="7896225" cy="382587"/>
          </a:xfrm>
          <a:prstGeom prst="rect">
            <a:avLst/>
          </a:prstGeom>
          <a:noFill/>
          <a:ln w="9525">
            <a:noFill/>
            <a:miter lim="800000"/>
            <a:headEnd/>
            <a:tailEnd/>
          </a:ln>
          <a:effectLst/>
        </p:spPr>
        <p:txBody>
          <a:bodyPr/>
          <a:lstStyle/>
          <a:p>
            <a:pPr eaLnBrk="0" hangingPunct="0">
              <a:lnSpc>
                <a:spcPct val="90000"/>
              </a:lnSpc>
              <a:spcBef>
                <a:spcPct val="30000"/>
              </a:spcBef>
              <a:spcAft>
                <a:spcPct val="35000"/>
              </a:spcAft>
            </a:pPr>
            <a:r>
              <a:rPr lang="en-US" sz="1200" dirty="0" smtClean="0">
                <a:solidFill>
                  <a:srgbClr val="FFFFFF"/>
                </a:solidFill>
              </a:rPr>
              <a:t>Graeme Forrester, WMO Geneva, June 2013</a:t>
            </a:r>
            <a:endParaRPr lang="en-US" sz="1200" dirty="0">
              <a:solidFill>
                <a:srgbClr val="FFFFFF"/>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Impacts of winds on transport network</a:t>
            </a:r>
            <a:endParaRPr lang="en-GB" dirty="0"/>
          </a:p>
        </p:txBody>
      </p:sp>
      <p:sp>
        <p:nvSpPr>
          <p:cNvPr id="3" name="Content Placeholder 2"/>
          <p:cNvSpPr>
            <a:spLocks noGrp="1"/>
          </p:cNvSpPr>
          <p:nvPr>
            <p:ph idx="1"/>
          </p:nvPr>
        </p:nvSpPr>
        <p:spPr/>
        <p:txBody>
          <a:bodyPr/>
          <a:lstStyle/>
          <a:p>
            <a:r>
              <a:rPr lang="en-GB" dirty="0" smtClean="0">
                <a:solidFill>
                  <a:schemeClr val="bg1"/>
                </a:solidFill>
              </a:rPr>
              <a:t>Strong winds can result in vehicles overturning.</a:t>
            </a:r>
          </a:p>
          <a:p>
            <a:r>
              <a:rPr lang="en-GB" dirty="0" smtClean="0"/>
              <a:t>Can we identify areas of highest risk?</a:t>
            </a:r>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5" name="Picture 2" descr="http://newsimg.bbc.co.uk/media/images/44343000/jpg/_44343938_lorry416.jpg"/>
          <p:cNvPicPr>
            <a:picLocks noChangeAspect="1" noChangeArrowheads="1"/>
          </p:cNvPicPr>
          <p:nvPr/>
        </p:nvPicPr>
        <p:blipFill>
          <a:blip r:embed="rId3" cstate="print"/>
          <a:srcRect/>
          <a:stretch>
            <a:fillRect/>
          </a:stretch>
        </p:blipFill>
        <p:spPr bwMode="auto">
          <a:xfrm>
            <a:off x="2627784" y="2924944"/>
            <a:ext cx="4941173" cy="3564909"/>
          </a:xfrm>
          <a:prstGeom prst="rect">
            <a:avLst/>
          </a:prstGeom>
          <a:noFill/>
          <a:ln w="9525">
            <a:noFill/>
            <a:miter lim="800000"/>
            <a:headEnd/>
            <a:tailEnd/>
          </a:ln>
        </p:spPr>
      </p:pic>
      <p:pic>
        <p:nvPicPr>
          <p:cNvPr id="6" name="Picture 6" descr="NHP-wheel"/>
          <p:cNvPicPr>
            <a:picLocks noChangeAspect="1" noChangeArrowheads="1"/>
          </p:cNvPicPr>
          <p:nvPr/>
        </p:nvPicPr>
        <p:blipFill>
          <a:blip r:embed="rId4" cstate="print"/>
          <a:srcRect/>
          <a:stretch>
            <a:fillRect/>
          </a:stretch>
        </p:blipFill>
        <p:spPr bwMode="auto">
          <a:xfrm>
            <a:off x="395536" y="1628800"/>
            <a:ext cx="1224136" cy="122442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Impacts of winds on transport network</a:t>
            </a:r>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5" name="Picture 5" descr="Gust and Threshold Image.jpg"/>
          <p:cNvPicPr>
            <a:picLocks noChangeAspect="1"/>
          </p:cNvPicPr>
          <p:nvPr/>
        </p:nvPicPr>
        <p:blipFill>
          <a:blip r:embed="rId3" cstate="print"/>
          <a:srcRect/>
          <a:stretch>
            <a:fillRect/>
          </a:stretch>
        </p:blipFill>
        <p:spPr bwMode="auto">
          <a:xfrm>
            <a:off x="539750" y="1628800"/>
            <a:ext cx="3240088" cy="4776788"/>
          </a:xfrm>
          <a:prstGeom prst="rect">
            <a:avLst/>
          </a:prstGeom>
          <a:noFill/>
          <a:ln w="9525">
            <a:noFill/>
            <a:miter lim="800000"/>
            <a:headEnd/>
            <a:tailEnd/>
          </a:ln>
        </p:spPr>
      </p:pic>
      <p:sp>
        <p:nvSpPr>
          <p:cNvPr id="9" name="Rectangle 8"/>
          <p:cNvSpPr/>
          <p:nvPr/>
        </p:nvSpPr>
        <p:spPr>
          <a:xfrm>
            <a:off x="-108520" y="6381327"/>
            <a:ext cx="4572000" cy="252000"/>
          </a:xfrm>
          <a:prstGeom prst="rect">
            <a:avLst/>
          </a:prstGeom>
        </p:spPr>
        <p:txBody>
          <a:bodyPr>
            <a:spAutoFit/>
          </a:bodyPr>
          <a:lstStyle/>
          <a:p>
            <a:pPr algn="ctr">
              <a:defRPr/>
            </a:pPr>
            <a:r>
              <a:rPr lang="en-GB" sz="1200" dirty="0" smtClean="0">
                <a:solidFill>
                  <a:schemeClr val="bg1"/>
                </a:solidFill>
              </a:rPr>
              <a:t>Hazard Footprint – defined by wind gust thresholds</a:t>
            </a:r>
            <a:endParaRPr lang="en-GB" sz="1200" dirty="0">
              <a:solidFill>
                <a:schemeClr val="bg1"/>
              </a:solidFill>
            </a:endParaRPr>
          </a:p>
        </p:txBody>
      </p:sp>
      <p:grpSp>
        <p:nvGrpSpPr>
          <p:cNvPr id="11" name="Group 10"/>
          <p:cNvGrpSpPr/>
          <p:nvPr/>
        </p:nvGrpSpPr>
        <p:grpSpPr>
          <a:xfrm>
            <a:off x="3923927" y="1518245"/>
            <a:ext cx="4752529" cy="5153815"/>
            <a:chOff x="3923927" y="1518245"/>
            <a:chExt cx="4752529" cy="5153815"/>
          </a:xfrm>
        </p:grpSpPr>
        <p:pic>
          <p:nvPicPr>
            <p:cNvPr id="6" name="Picture 3" descr="03012012 1500 Roads coloured by risk index value"/>
            <p:cNvPicPr>
              <a:picLocks noChangeAspect="1" noChangeArrowheads="1"/>
            </p:cNvPicPr>
            <p:nvPr/>
          </p:nvPicPr>
          <p:blipFill>
            <a:blip r:embed="rId4" cstate="print"/>
            <a:srcRect/>
            <a:stretch>
              <a:fillRect/>
            </a:stretch>
          </p:blipFill>
          <p:spPr bwMode="auto">
            <a:xfrm>
              <a:off x="5291906" y="1518245"/>
              <a:ext cx="3384550" cy="4791075"/>
            </a:xfrm>
            <a:prstGeom prst="rect">
              <a:avLst/>
            </a:prstGeom>
            <a:noFill/>
            <a:ln w="9525">
              <a:noFill/>
              <a:miter lim="800000"/>
              <a:headEnd/>
              <a:tailEnd/>
            </a:ln>
          </p:spPr>
        </p:pic>
        <p:sp>
          <p:nvSpPr>
            <p:cNvPr id="7" name="Down Arrow 6"/>
            <p:cNvSpPr/>
            <p:nvPr/>
          </p:nvSpPr>
          <p:spPr bwMode="auto">
            <a:xfrm rot="16200000">
              <a:off x="4122365" y="2942532"/>
              <a:ext cx="1104900" cy="1501775"/>
            </a:xfrm>
            <a:prstGeom prst="downArrow">
              <a:avLst>
                <a:gd name="adj1" fmla="val 36688"/>
                <a:gd name="adj2" fmla="val 65461"/>
              </a:avLst>
            </a:prstGeom>
            <a:solidFill>
              <a:schemeClr val="accent1">
                <a:lumMod val="40000"/>
                <a:lumOff val="6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eaVert" tIns="36000" rIns="396000" anchor="ctr"/>
            <a:lstStyle/>
            <a:p>
              <a:pPr>
                <a:spcBef>
                  <a:spcPts val="600"/>
                </a:spcBef>
                <a:spcAft>
                  <a:spcPts val="600"/>
                </a:spcAft>
                <a:defRPr/>
              </a:pPr>
              <a:endParaRPr lang="en-US" dirty="0">
                <a:solidFill>
                  <a:prstClr val="black"/>
                </a:solidFill>
              </a:endParaRPr>
            </a:p>
          </p:txBody>
        </p:sp>
        <p:sp>
          <p:nvSpPr>
            <p:cNvPr id="8" name="TextBox 7"/>
            <p:cNvSpPr txBox="1"/>
            <p:nvPr/>
          </p:nvSpPr>
          <p:spPr>
            <a:xfrm>
              <a:off x="4183444" y="3549133"/>
              <a:ext cx="864096" cy="301621"/>
            </a:xfrm>
            <a:prstGeom prst="rect">
              <a:avLst/>
            </a:prstGeom>
            <a:noFill/>
          </p:spPr>
          <p:txBody>
            <a:bodyPr wrap="square" rtlCol="0">
              <a:spAutoFit/>
            </a:bodyPr>
            <a:lstStyle/>
            <a:p>
              <a:r>
                <a:rPr lang="en-GB" sz="1600" dirty="0" smtClean="0">
                  <a:solidFill>
                    <a:schemeClr val="bg1"/>
                  </a:solidFill>
                </a:rPr>
                <a:t>Impact</a:t>
              </a:r>
              <a:endParaRPr lang="en-GB" sz="1600" dirty="0">
                <a:solidFill>
                  <a:schemeClr val="bg1"/>
                </a:solidFill>
              </a:endParaRPr>
            </a:p>
          </p:txBody>
        </p:sp>
        <p:sp>
          <p:nvSpPr>
            <p:cNvPr id="10" name="Rectangle 9"/>
            <p:cNvSpPr/>
            <p:nvPr/>
          </p:nvSpPr>
          <p:spPr>
            <a:xfrm>
              <a:off x="5076056" y="6420060"/>
              <a:ext cx="3384376" cy="252000"/>
            </a:xfrm>
            <a:prstGeom prst="rect">
              <a:avLst/>
            </a:prstGeom>
          </p:spPr>
          <p:txBody>
            <a:bodyPr wrap="square">
              <a:spAutoFit/>
            </a:bodyPr>
            <a:lstStyle/>
            <a:p>
              <a:r>
                <a:rPr lang="en-GB" sz="1200" dirty="0" smtClean="0">
                  <a:solidFill>
                    <a:schemeClr val="bg1"/>
                  </a:solidFill>
                </a:rPr>
                <a:t>Risk index – green lowest risk, red highest risk</a:t>
              </a:r>
              <a:endParaRPr lang="en-GB" sz="1200" dirty="0"/>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Crown copyright   Met Office</a:t>
            </a:r>
            <a:endParaRPr lang="en-GB" sz="1400">
              <a:latin typeface="Times" pitchFamily="18" charset="0"/>
            </a:endParaRPr>
          </a:p>
        </p:txBody>
      </p:sp>
      <p:sp>
        <p:nvSpPr>
          <p:cNvPr id="163842" name="Rectangle 2"/>
          <p:cNvSpPr>
            <a:spLocks noGrp="1" noChangeArrowheads="1"/>
          </p:cNvSpPr>
          <p:nvPr>
            <p:ph type="title"/>
          </p:nvPr>
        </p:nvSpPr>
        <p:spPr/>
        <p:txBody>
          <a:bodyPr/>
          <a:lstStyle/>
          <a:p>
            <a:r>
              <a:rPr lang="en-US" dirty="0" smtClean="0"/>
              <a:t>Collecting Impact Information</a:t>
            </a:r>
            <a:endParaRPr lang="en-US" dirty="0"/>
          </a:p>
        </p:txBody>
      </p:sp>
      <p:sp>
        <p:nvSpPr>
          <p:cNvPr id="163843" name="Rectangle 3"/>
          <p:cNvSpPr>
            <a:spLocks noGrp="1" noChangeArrowheads="1"/>
          </p:cNvSpPr>
          <p:nvPr>
            <p:ph type="body" idx="1"/>
          </p:nvPr>
        </p:nvSpPr>
        <p:spPr/>
        <p:txBody>
          <a:bodyPr/>
          <a:lstStyle/>
          <a:p>
            <a:r>
              <a:rPr lang="en-US" dirty="0" smtClean="0"/>
              <a:t>Why do we want to gather impact information?</a:t>
            </a:r>
          </a:p>
          <a:p>
            <a:pPr lvl="1"/>
            <a:r>
              <a:rPr lang="en-US" dirty="0" smtClean="0"/>
              <a:t>To learn more about the effects of natural hazards on people, infrastructure and </a:t>
            </a:r>
            <a:r>
              <a:rPr lang="en-US" dirty="0" err="1" smtClean="0"/>
              <a:t>organisations</a:t>
            </a:r>
            <a:endParaRPr lang="en-US" dirty="0" smtClean="0"/>
          </a:p>
          <a:p>
            <a:pPr lvl="1"/>
            <a:r>
              <a:rPr lang="en-US" dirty="0" smtClean="0"/>
              <a:t>To inform the risk assessment process</a:t>
            </a:r>
          </a:p>
          <a:p>
            <a:pPr lvl="1"/>
            <a:r>
              <a:rPr lang="en-US" dirty="0" smtClean="0"/>
              <a:t>To help develop </a:t>
            </a:r>
            <a:r>
              <a:rPr lang="en-US" dirty="0" err="1" smtClean="0"/>
              <a:t>focussed</a:t>
            </a:r>
            <a:r>
              <a:rPr lang="en-US" dirty="0" smtClean="0"/>
              <a:t> warnings and to validate them</a:t>
            </a:r>
          </a:p>
          <a:p>
            <a:pPr lvl="1"/>
            <a:r>
              <a:rPr lang="en-US" dirty="0" smtClean="0"/>
              <a:t>To help develop impact </a:t>
            </a:r>
            <a:r>
              <a:rPr lang="en-US" dirty="0" err="1" smtClean="0"/>
              <a:t>modelling</a:t>
            </a:r>
            <a:r>
              <a:rPr lang="en-US" dirty="0" smtClean="0"/>
              <a:t> capability and to validate such models</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 calcmode="lin" valueType="num">
                                      <p:cBhvr additive="base">
                                        <p:cTn id="7" dur="500" fill="hold"/>
                                        <p:tgtEl>
                                          <p:spTgt spid="1638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43">
                                            <p:txEl>
                                              <p:pRg st="2" end="2"/>
                                            </p:txEl>
                                          </p:spTgt>
                                        </p:tgtEl>
                                        <p:attrNameLst>
                                          <p:attrName>style.visibility</p:attrName>
                                        </p:attrNameLst>
                                      </p:cBhvr>
                                      <p:to>
                                        <p:strVal val="visible"/>
                                      </p:to>
                                    </p:set>
                                    <p:anim calcmode="lin" valueType="num">
                                      <p:cBhvr additive="base">
                                        <p:cTn id="13" dur="5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3">
                                            <p:txEl>
                                              <p:pRg st="3" end="3"/>
                                            </p:txEl>
                                          </p:spTgt>
                                        </p:tgtEl>
                                        <p:attrNameLst>
                                          <p:attrName>style.visibility</p:attrName>
                                        </p:attrNameLst>
                                      </p:cBhvr>
                                      <p:to>
                                        <p:strVal val="visible"/>
                                      </p:to>
                                    </p:set>
                                    <p:anim calcmode="lin" valueType="num">
                                      <p:cBhvr additive="base">
                                        <p:cTn id="19" dur="500" fill="hold"/>
                                        <p:tgtEl>
                                          <p:spTgt spid="1638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43">
                                            <p:txEl>
                                              <p:pRg st="4" end="4"/>
                                            </p:txEl>
                                          </p:spTgt>
                                        </p:tgtEl>
                                        <p:attrNameLst>
                                          <p:attrName>style.visibility</p:attrName>
                                        </p:attrNameLst>
                                      </p:cBhvr>
                                      <p:to>
                                        <p:strVal val="visible"/>
                                      </p:to>
                                    </p:set>
                                    <p:anim calcmode="lin" valueType="num">
                                      <p:cBhvr additive="base">
                                        <p:cTn id="25" dur="500" fill="hold"/>
                                        <p:tgtEl>
                                          <p:spTgt spid="1638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body" idx="1"/>
          </p:nvPr>
        </p:nvSpPr>
        <p:spPr>
          <a:xfrm>
            <a:off x="2411413" y="1774825"/>
            <a:ext cx="6275387" cy="4525963"/>
          </a:xfrm>
        </p:spPr>
        <p:txBody>
          <a:bodyPr/>
          <a:lstStyle/>
          <a:p>
            <a:r>
              <a:rPr lang="en-US" dirty="0" smtClean="0"/>
              <a:t>How are warnings issued</a:t>
            </a:r>
          </a:p>
          <a:p>
            <a:pPr lvl="1"/>
            <a:r>
              <a:rPr lang="en-US" dirty="0" smtClean="0"/>
              <a:t>Assess the weather situation</a:t>
            </a:r>
          </a:p>
          <a:p>
            <a:pPr lvl="1"/>
            <a:r>
              <a:rPr lang="en-US" dirty="0" smtClean="0"/>
              <a:t>Assess the impact the weather might have</a:t>
            </a:r>
          </a:p>
          <a:p>
            <a:pPr lvl="1"/>
            <a:r>
              <a:rPr lang="en-US" dirty="0" smtClean="0"/>
              <a:t>Assess the likelihood of the weather having some impacts</a:t>
            </a:r>
          </a:p>
          <a:p>
            <a:pPr lvl="1"/>
            <a:r>
              <a:rPr lang="en-US" dirty="0" smtClean="0"/>
              <a:t>Having assessed the possible impacts and the likelihood, the warning is assigned a “</a:t>
            </a:r>
            <a:r>
              <a:rPr lang="en-US" dirty="0" err="1" smtClean="0"/>
              <a:t>colour</a:t>
            </a:r>
            <a:r>
              <a:rPr lang="en-US" dirty="0" smtClean="0"/>
              <a:t>” – Yellow, Amber or Red – according to a matrix</a:t>
            </a:r>
          </a:p>
          <a:p>
            <a:pPr lvl="1"/>
            <a:r>
              <a:rPr lang="en-US" dirty="0" smtClean="0"/>
              <a:t>Weather warnings issued for wind, snow, rain, ice and fog</a:t>
            </a:r>
          </a:p>
          <a:p>
            <a:pPr lvl="1"/>
            <a:endParaRPr lang="en-US" dirty="0" smtClean="0"/>
          </a:p>
        </p:txBody>
      </p:sp>
      <p:sp>
        <p:nvSpPr>
          <p:cNvPr id="15363" name="Title 1"/>
          <p:cNvSpPr>
            <a:spLocks/>
          </p:cNvSpPr>
          <p:nvPr/>
        </p:nvSpPr>
        <p:spPr bwMode="auto">
          <a:xfrm>
            <a:off x="1692275" y="765175"/>
            <a:ext cx="6972300" cy="847725"/>
          </a:xfrm>
          <a:prstGeom prst="rect">
            <a:avLst/>
          </a:prstGeom>
          <a:noFill/>
          <a:ln w="9525">
            <a:noFill/>
            <a:miter lim="800000"/>
            <a:headEnd/>
            <a:tailEnd/>
          </a:ln>
        </p:spPr>
        <p:txBody>
          <a:bodyPr/>
          <a:lstStyle/>
          <a:p>
            <a:pPr eaLnBrk="0" hangingPunct="0">
              <a:lnSpc>
                <a:spcPct val="100000"/>
              </a:lnSpc>
            </a:pPr>
            <a:r>
              <a:rPr lang="en-GB" sz="4000" dirty="0" smtClean="0">
                <a:solidFill>
                  <a:schemeClr val="bg1"/>
                </a:solidFill>
              </a:rPr>
              <a:t>Weather </a:t>
            </a:r>
            <a:r>
              <a:rPr lang="en-GB" sz="4000" dirty="0">
                <a:solidFill>
                  <a:schemeClr val="bg1"/>
                </a:solidFill>
              </a:rPr>
              <a:t>Warnings</a:t>
            </a:r>
          </a:p>
        </p:txBody>
      </p:sp>
      <p:pic>
        <p:nvPicPr>
          <p:cNvPr id="11" name="Picture 10" descr="Picture4.png"/>
          <p:cNvPicPr>
            <a:picLocks noChangeAspect="1"/>
          </p:cNvPicPr>
          <p:nvPr/>
        </p:nvPicPr>
        <p:blipFill>
          <a:blip r:embed="rId3" cstate="print"/>
          <a:stretch>
            <a:fillRect/>
          </a:stretch>
        </p:blipFill>
        <p:spPr>
          <a:xfrm>
            <a:off x="107504" y="1712178"/>
            <a:ext cx="2535727" cy="466915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Weather Warnings</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1026" name="Picture 2" descr="https://encrypted-tbn3.gstatic.com/images?q=tbn:ANd9GcSyJZTzHbbwtacU5klBCYdkkPll0InFQesg8fF4FQ1tKtIOD3h8"/>
          <p:cNvPicPr>
            <a:picLocks noChangeAspect="1" noChangeArrowheads="1"/>
          </p:cNvPicPr>
          <p:nvPr/>
        </p:nvPicPr>
        <p:blipFill>
          <a:blip r:embed="rId3" cstate="print"/>
          <a:srcRect/>
          <a:stretch>
            <a:fillRect/>
          </a:stretch>
        </p:blipFill>
        <p:spPr bwMode="auto">
          <a:xfrm>
            <a:off x="611560" y="1772816"/>
            <a:ext cx="3835809" cy="2520280"/>
          </a:xfrm>
          <a:prstGeom prst="rect">
            <a:avLst/>
          </a:prstGeom>
          <a:noFill/>
        </p:spPr>
      </p:pic>
      <p:pic>
        <p:nvPicPr>
          <p:cNvPr id="1030" name="Picture 6" descr="http://i.dailymail.co.uk/i/pix/2011/12/08/article-2071633-0F1ACAFC00000578-431_964x672.jpg"/>
          <p:cNvPicPr>
            <a:picLocks noChangeAspect="1" noChangeArrowheads="1"/>
          </p:cNvPicPr>
          <p:nvPr/>
        </p:nvPicPr>
        <p:blipFill>
          <a:blip r:embed="rId4" cstate="print"/>
          <a:srcRect/>
          <a:stretch>
            <a:fillRect/>
          </a:stretch>
        </p:blipFill>
        <p:spPr bwMode="auto">
          <a:xfrm>
            <a:off x="2123728" y="2924944"/>
            <a:ext cx="4003948" cy="2789985"/>
          </a:xfrm>
          <a:prstGeom prst="rect">
            <a:avLst/>
          </a:prstGeom>
          <a:noFill/>
        </p:spPr>
      </p:pic>
      <p:pic>
        <p:nvPicPr>
          <p:cNvPr id="1028" name="Picture 4" descr="http://desmond.yfrog.com/Himg875/scaled.php?tn=0&amp;server=875&amp;filename=7p7.png&amp;xsize=640&amp;ysize=640"/>
          <p:cNvPicPr>
            <a:picLocks noChangeAspect="1" noChangeArrowheads="1"/>
          </p:cNvPicPr>
          <p:nvPr/>
        </p:nvPicPr>
        <p:blipFill>
          <a:blip r:embed="rId5" cstate="print"/>
          <a:srcRect/>
          <a:stretch>
            <a:fillRect/>
          </a:stretch>
        </p:blipFill>
        <p:spPr bwMode="auto">
          <a:xfrm>
            <a:off x="4932040" y="3933056"/>
            <a:ext cx="3738017" cy="2494127"/>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1000" fill="hold"/>
                                        <p:tgtEl>
                                          <p:spTgt spid="1030"/>
                                        </p:tgtEl>
                                        <p:attrNameLst>
                                          <p:attrName>ppt_x</p:attrName>
                                        </p:attrNameLst>
                                      </p:cBhvr>
                                      <p:tavLst>
                                        <p:tav tm="0">
                                          <p:val>
                                            <p:strVal val="#ppt_x"/>
                                          </p:val>
                                        </p:tav>
                                        <p:tav tm="100000">
                                          <p:val>
                                            <p:strVal val="#ppt_x"/>
                                          </p:val>
                                        </p:tav>
                                      </p:tavLst>
                                    </p:anim>
                                    <p:anim calcmode="lin" valueType="num">
                                      <p:cBhvr additive="base">
                                        <p:cTn id="8" dur="1000" fill="hold"/>
                                        <p:tgtEl>
                                          <p:spTgt spid="10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1000" fill="hold"/>
                                        <p:tgtEl>
                                          <p:spTgt spid="1028"/>
                                        </p:tgtEl>
                                        <p:attrNameLst>
                                          <p:attrName>ppt_x</p:attrName>
                                        </p:attrNameLst>
                                      </p:cBhvr>
                                      <p:tavLst>
                                        <p:tav tm="0">
                                          <p:val>
                                            <p:strVal val="#ppt_x"/>
                                          </p:val>
                                        </p:tav>
                                        <p:tav tm="100000">
                                          <p:val>
                                            <p:strVal val="#ppt_x"/>
                                          </p:val>
                                        </p:tav>
                                      </p:tavLst>
                                    </p:anim>
                                    <p:anim calcmode="lin" valueType="num">
                                      <p:cBhvr additive="base">
                                        <p:cTn id="13" dur="10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Weather Warnings</a:t>
            </a:r>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20482" name="Picture 2" descr="http://img.thesun.co.uk/multimedia/archive/01420/Weather_10_1420330a.jpg"/>
          <p:cNvPicPr>
            <a:picLocks noChangeAspect="1" noChangeArrowheads="1"/>
          </p:cNvPicPr>
          <p:nvPr/>
        </p:nvPicPr>
        <p:blipFill>
          <a:blip r:embed="rId3" cstate="print"/>
          <a:srcRect/>
          <a:stretch>
            <a:fillRect/>
          </a:stretch>
        </p:blipFill>
        <p:spPr bwMode="auto">
          <a:xfrm>
            <a:off x="467544" y="2060848"/>
            <a:ext cx="2634431" cy="1733178"/>
          </a:xfrm>
          <a:prstGeom prst="rect">
            <a:avLst/>
          </a:prstGeom>
          <a:noFill/>
        </p:spPr>
      </p:pic>
      <p:sp>
        <p:nvSpPr>
          <p:cNvPr id="8" name="Content Placeholder 7"/>
          <p:cNvSpPr>
            <a:spLocks noGrp="1"/>
          </p:cNvSpPr>
          <p:nvPr>
            <p:ph idx="1"/>
          </p:nvPr>
        </p:nvSpPr>
        <p:spPr>
          <a:xfrm>
            <a:off x="3131840" y="1773238"/>
            <a:ext cx="5554960" cy="4751387"/>
          </a:xfrm>
        </p:spPr>
        <p:txBody>
          <a:bodyPr/>
          <a:lstStyle/>
          <a:p>
            <a:pPr marL="363537" lvl="2">
              <a:lnSpc>
                <a:spcPct val="100000"/>
              </a:lnSpc>
            </a:pPr>
            <a:r>
              <a:rPr lang="en-GB" dirty="0" smtClean="0"/>
              <a:t>Prior to RED warning being issued</a:t>
            </a:r>
          </a:p>
          <a:p>
            <a:pPr marL="725487" lvl="3">
              <a:lnSpc>
                <a:spcPct val="100000"/>
              </a:lnSpc>
            </a:pPr>
            <a:r>
              <a:rPr lang="en-GB" dirty="0" smtClean="0"/>
              <a:t>Consultation with government and transport authorities in Scotland to consider impacts</a:t>
            </a:r>
          </a:p>
          <a:p>
            <a:pPr marL="725487" lvl="3">
              <a:lnSpc>
                <a:spcPct val="100000"/>
              </a:lnSpc>
            </a:pPr>
            <a:r>
              <a:rPr lang="en-GB" dirty="0" smtClean="0"/>
              <a:t>Police issued travel advice to the public</a:t>
            </a:r>
          </a:p>
          <a:p>
            <a:pPr marL="725487" lvl="3">
              <a:lnSpc>
                <a:spcPct val="100000"/>
              </a:lnSpc>
            </a:pPr>
            <a:r>
              <a:rPr lang="en-GB" dirty="0" smtClean="0"/>
              <a:t>Scottish Government issued advice to close schools</a:t>
            </a:r>
          </a:p>
          <a:p>
            <a:pPr marL="363537" lvl="2">
              <a:lnSpc>
                <a:spcPct val="100000"/>
              </a:lnSpc>
            </a:pPr>
            <a:r>
              <a:rPr lang="en-GB" dirty="0" smtClean="0"/>
              <a:t>Dialogue between authorities and Met Office advisors before and during the event</a:t>
            </a:r>
          </a:p>
          <a:p>
            <a:endParaRPr lang="en-GB" dirty="0"/>
          </a:p>
        </p:txBody>
      </p:sp>
      <p:pic>
        <p:nvPicPr>
          <p:cNvPr id="20486" name="Picture 6" descr="http://www.scotsman.com/webimage/1.1999934.1323432668%21/image/3318485532.jpg_gen/derivatives/landscape_595/3318485532.jpg"/>
          <p:cNvPicPr>
            <a:picLocks noChangeAspect="1" noChangeArrowheads="1"/>
          </p:cNvPicPr>
          <p:nvPr/>
        </p:nvPicPr>
        <p:blipFill>
          <a:blip r:embed="rId4" cstate="print"/>
          <a:srcRect/>
          <a:stretch>
            <a:fillRect/>
          </a:stretch>
        </p:blipFill>
        <p:spPr bwMode="auto">
          <a:xfrm>
            <a:off x="467544" y="4077072"/>
            <a:ext cx="2724331" cy="1943125"/>
          </a:xfrm>
          <a:prstGeom prst="rect">
            <a:avLst/>
          </a:prstGeom>
          <a:noFill/>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Collecting Impact Information in the UK</a:t>
            </a:r>
            <a:endParaRPr lang="en-GB" dirty="0"/>
          </a:p>
        </p:txBody>
      </p:sp>
      <p:sp>
        <p:nvSpPr>
          <p:cNvPr id="3" name="Content Placeholder 2"/>
          <p:cNvSpPr>
            <a:spLocks noGrp="1"/>
          </p:cNvSpPr>
          <p:nvPr>
            <p:ph idx="1"/>
          </p:nvPr>
        </p:nvSpPr>
        <p:spPr/>
        <p:txBody>
          <a:bodyPr/>
          <a:lstStyle/>
          <a:p>
            <a:r>
              <a:rPr lang="en-GB" dirty="0" smtClean="0"/>
              <a:t>Agency databases e.g. Fire &amp; Rescue Services</a:t>
            </a:r>
          </a:p>
          <a:p>
            <a:r>
              <a:rPr lang="en-GB" dirty="0" smtClean="0"/>
              <a:t>Media reports</a:t>
            </a:r>
          </a:p>
          <a:p>
            <a:r>
              <a:rPr lang="en-GB" dirty="0" smtClean="0"/>
              <a:t>“Crowd-sourcing” – WOW</a:t>
            </a:r>
          </a:p>
          <a:p>
            <a:r>
              <a:rPr lang="en-GB" dirty="0" smtClean="0"/>
              <a:t>Social Media</a:t>
            </a:r>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maps.environment-agency.gov.uk:80/wiyby/wiybyController?ep=ajaxmap&amp;topic=floodmap&amp;layerGroups=1%2C&amp;minx=477705.20833333326&amp;maxx=481673.95833333326&amp;miny=482730.79166666756&amp;maxy=485376.62500000093&amp;scale=8"/>
          <p:cNvPicPr>
            <a:picLocks noChangeAspect="1" noChangeArrowheads="1"/>
          </p:cNvPicPr>
          <p:nvPr/>
        </p:nvPicPr>
        <p:blipFill>
          <a:blip r:embed="rId3" cstate="print">
            <a:duotone>
              <a:schemeClr val="accent2">
                <a:shade val="45000"/>
                <a:satMod val="135000"/>
              </a:schemeClr>
              <a:prstClr val="white"/>
            </a:duotone>
            <a:lum contrast="40000"/>
          </a:blip>
          <a:srcRect/>
          <a:stretch>
            <a:fillRect/>
          </a:stretch>
        </p:blipFill>
        <p:spPr bwMode="auto">
          <a:xfrm>
            <a:off x="1676722" y="1700808"/>
            <a:ext cx="7143750" cy="4762500"/>
          </a:xfrm>
          <a:prstGeom prst="rect">
            <a:avLst/>
          </a:prstGeom>
          <a:noFill/>
          <a:effectLst/>
        </p:spPr>
      </p:pic>
      <p:sp>
        <p:nvSpPr>
          <p:cNvPr id="2" name="Title 1"/>
          <p:cNvSpPr>
            <a:spLocks noGrp="1"/>
          </p:cNvSpPr>
          <p:nvPr>
            <p:ph type="title"/>
          </p:nvPr>
        </p:nvSpPr>
        <p:spPr/>
        <p:txBody>
          <a:bodyPr/>
          <a:lstStyle/>
          <a:p>
            <a:r>
              <a:rPr lang="en-GB" dirty="0" smtClean="0"/>
              <a:t>Agency reports</a:t>
            </a:r>
            <a:endParaRPr lang="en-GB" dirty="0"/>
          </a:p>
        </p:txBody>
      </p:sp>
      <p:sp>
        <p:nvSpPr>
          <p:cNvPr id="3" name="Content Placeholder 2"/>
          <p:cNvSpPr>
            <a:spLocks noGrp="1"/>
          </p:cNvSpPr>
          <p:nvPr>
            <p:ph idx="1"/>
          </p:nvPr>
        </p:nvSpPr>
        <p:spPr/>
        <p:txBody>
          <a:bodyPr/>
          <a:lstStyle/>
          <a:p>
            <a:r>
              <a:rPr lang="en-GB" dirty="0" smtClean="0"/>
              <a:t>Various agencies collect information relating to events</a:t>
            </a:r>
          </a:p>
          <a:p>
            <a:pPr lvl="1"/>
            <a:r>
              <a:rPr lang="en-GB" dirty="0" smtClean="0"/>
              <a:t>Environment Agency, Scottish Environmental Protection Agency, Natural Resources Wales - flooding events</a:t>
            </a:r>
          </a:p>
          <a:p>
            <a:pPr lvl="1"/>
            <a:r>
              <a:rPr lang="en-GB" dirty="0" smtClean="0"/>
              <a:t>British Geological Survey  - landslides</a:t>
            </a:r>
          </a:p>
          <a:p>
            <a:pPr lvl="1"/>
            <a:r>
              <a:rPr lang="en-GB" dirty="0" smtClean="0"/>
              <a:t>Other responder agencies (e.g. Fire &amp; Rescue Services, Local Authorities) have general information in the impacts on their organisations</a:t>
            </a:r>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Agency reports</a:t>
            </a:r>
            <a:endParaRPr lang="en-GB" dirty="0"/>
          </a:p>
        </p:txBody>
      </p:sp>
      <p:sp>
        <p:nvSpPr>
          <p:cNvPr id="3" name="Content Placeholder 2"/>
          <p:cNvSpPr>
            <a:spLocks noGrp="1"/>
          </p:cNvSpPr>
          <p:nvPr>
            <p:ph idx="1"/>
          </p:nvPr>
        </p:nvSpPr>
        <p:spPr/>
        <p:txBody>
          <a:bodyPr/>
          <a:lstStyle/>
          <a:p>
            <a:r>
              <a:rPr lang="en-GB" dirty="0" smtClean="0"/>
              <a:t>Advantages</a:t>
            </a:r>
          </a:p>
          <a:p>
            <a:pPr lvl="1"/>
            <a:r>
              <a:rPr lang="en-GB" dirty="0" smtClean="0"/>
              <a:t>Good quality information</a:t>
            </a:r>
          </a:p>
          <a:p>
            <a:pPr lvl="1"/>
            <a:r>
              <a:rPr lang="en-GB" dirty="0" smtClean="0"/>
              <a:t>Measured and rational</a:t>
            </a:r>
          </a:p>
          <a:p>
            <a:pPr lvl="1"/>
            <a:r>
              <a:rPr lang="en-GB" dirty="0" smtClean="0"/>
              <a:t>Can be wide ranging</a:t>
            </a:r>
          </a:p>
          <a:p>
            <a:r>
              <a:rPr lang="en-GB" dirty="0" smtClean="0"/>
              <a:t>Disadvantages</a:t>
            </a:r>
          </a:p>
          <a:p>
            <a:pPr lvl="1"/>
            <a:r>
              <a:rPr lang="en-GB" dirty="0" smtClean="0"/>
              <a:t>Many organisations can be involved in an incident making collation of data difficult</a:t>
            </a:r>
          </a:p>
          <a:p>
            <a:pPr lvl="1"/>
            <a:r>
              <a:rPr lang="en-GB" dirty="0" smtClean="0"/>
              <a:t>May not be fully available until well after the event</a:t>
            </a:r>
          </a:p>
          <a:p>
            <a:pPr lvl="1"/>
            <a:r>
              <a:rPr lang="en-GB" dirty="0" smtClean="0"/>
              <a:t>May be sensitive data issues</a:t>
            </a:r>
          </a:p>
          <a:p>
            <a:pPr lvl="1"/>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 Reports</a:t>
            </a:r>
            <a:endParaRPr lang="en-GB" dirty="0"/>
          </a:p>
        </p:txBody>
      </p:sp>
      <p:sp>
        <p:nvSpPr>
          <p:cNvPr id="3" name="Content Placeholder 2"/>
          <p:cNvSpPr>
            <a:spLocks noGrp="1"/>
          </p:cNvSpPr>
          <p:nvPr>
            <p:ph idx="1"/>
          </p:nvPr>
        </p:nvSpPr>
        <p:spPr/>
        <p:txBody>
          <a:bodyPr/>
          <a:lstStyle/>
          <a:p>
            <a:r>
              <a:rPr lang="en-GB" dirty="0" smtClean="0"/>
              <a:t>Advantages</a:t>
            </a:r>
          </a:p>
          <a:p>
            <a:pPr lvl="1"/>
            <a:r>
              <a:rPr lang="en-GB" dirty="0" smtClean="0"/>
              <a:t>Timely – often the first indication of an impact comes via media reports</a:t>
            </a:r>
          </a:p>
          <a:p>
            <a:r>
              <a:rPr lang="en-GB" dirty="0" smtClean="0"/>
              <a:t>Disadvantages</a:t>
            </a:r>
          </a:p>
          <a:p>
            <a:pPr lvl="1"/>
            <a:r>
              <a:rPr lang="en-GB" dirty="0" smtClean="0"/>
              <a:t>Can be sensationalised</a:t>
            </a:r>
          </a:p>
          <a:p>
            <a:pPr lvl="1"/>
            <a:r>
              <a:rPr lang="en-GB" dirty="0" smtClean="0"/>
              <a:t>May not pick up very localised impacts</a:t>
            </a:r>
          </a:p>
          <a:p>
            <a:pPr lvl="1"/>
            <a:r>
              <a:rPr lang="en-GB" dirty="0" smtClean="0"/>
              <a:t>Can be strongly biased towards populated areas</a:t>
            </a:r>
          </a:p>
          <a:p>
            <a:pPr lvl="1"/>
            <a:r>
              <a:rPr lang="en-GB" dirty="0" smtClean="0"/>
              <a:t>A lot of media outlets, so difficult to monitor comprehensively</a:t>
            </a:r>
          </a:p>
          <a:p>
            <a:pPr lvl="1"/>
            <a:r>
              <a:rPr lang="en-GB" dirty="0" smtClean="0"/>
              <a:t>May be difficult to analyse, map etc.</a:t>
            </a:r>
          </a:p>
          <a:p>
            <a:pPr lvl="1"/>
            <a:endParaRPr lang="en-GB" dirty="0" smtClean="0"/>
          </a:p>
          <a:p>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t>© Crown copyright   Met Office</a:t>
            </a:r>
            <a:endParaRPr lang="en-GB" sz="1400">
              <a:latin typeface="Times" pitchFamily="18" charset="0"/>
            </a:endParaRPr>
          </a:p>
        </p:txBody>
      </p:sp>
      <p:sp>
        <p:nvSpPr>
          <p:cNvPr id="122882" name="Rectangle 2"/>
          <p:cNvSpPr>
            <a:spLocks noGrp="1" noChangeArrowheads="1"/>
          </p:cNvSpPr>
          <p:nvPr>
            <p:ph type="title"/>
          </p:nvPr>
        </p:nvSpPr>
        <p:spPr/>
        <p:txBody>
          <a:bodyPr/>
          <a:lstStyle/>
          <a:p>
            <a:r>
              <a:rPr lang="en-GB"/>
              <a:t>Contents</a:t>
            </a:r>
            <a:endParaRPr lang="en-US"/>
          </a:p>
        </p:txBody>
      </p:sp>
      <p:sp>
        <p:nvSpPr>
          <p:cNvPr id="122883" name="Rectangle 3"/>
          <p:cNvSpPr>
            <a:spLocks noGrp="1" noChangeArrowheads="1"/>
          </p:cNvSpPr>
          <p:nvPr>
            <p:ph type="body" idx="1"/>
          </p:nvPr>
        </p:nvSpPr>
        <p:spPr/>
        <p:txBody>
          <a:bodyPr/>
          <a:lstStyle/>
          <a:p>
            <a:pPr>
              <a:buFontTx/>
              <a:buNone/>
            </a:pPr>
            <a:r>
              <a:rPr lang="en-US" sz="1600" dirty="0">
                <a:solidFill>
                  <a:schemeClr val="folHlink"/>
                </a:solidFill>
              </a:rPr>
              <a:t>This presentation covers the following areas</a:t>
            </a:r>
            <a:endParaRPr lang="en-US" dirty="0">
              <a:solidFill>
                <a:schemeClr val="folHlink"/>
              </a:solidFill>
            </a:endParaRPr>
          </a:p>
          <a:p>
            <a:r>
              <a:rPr lang="en-US" dirty="0" smtClean="0"/>
              <a:t>Hazards for the UK</a:t>
            </a:r>
          </a:p>
          <a:p>
            <a:pPr lvl="1"/>
            <a:r>
              <a:rPr lang="en-US" dirty="0" smtClean="0"/>
              <a:t>Context, Risk Assessment etc.</a:t>
            </a:r>
            <a:endParaRPr lang="en-US" dirty="0"/>
          </a:p>
          <a:p>
            <a:r>
              <a:rPr lang="en-US" dirty="0" smtClean="0"/>
              <a:t>Natural Hazards Partnership</a:t>
            </a:r>
          </a:p>
          <a:p>
            <a:pPr lvl="1"/>
            <a:r>
              <a:rPr lang="en-US" dirty="0" smtClean="0"/>
              <a:t>Multi-agency expertise, Impact </a:t>
            </a:r>
            <a:r>
              <a:rPr lang="en-US" dirty="0" err="1" smtClean="0"/>
              <a:t>Modelling</a:t>
            </a:r>
            <a:endParaRPr lang="en-US" dirty="0" smtClean="0"/>
          </a:p>
          <a:p>
            <a:r>
              <a:rPr lang="en-US" dirty="0" smtClean="0"/>
              <a:t>Collecting Impact Information</a:t>
            </a:r>
          </a:p>
          <a:p>
            <a:pPr lvl="1"/>
            <a:r>
              <a:rPr lang="en-US" dirty="0" smtClean="0"/>
              <a:t>Sources and challenges</a:t>
            </a:r>
          </a:p>
          <a:p>
            <a:r>
              <a:rPr lang="en-US" dirty="0" smtClean="0"/>
              <a:t>Questions?</a:t>
            </a:r>
            <a:endParaRPr lang="en-US"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Crowd-sourcing</a:t>
            </a:r>
            <a:endParaRPr lang="en-GB" dirty="0"/>
          </a:p>
        </p:txBody>
      </p:sp>
      <p:sp>
        <p:nvSpPr>
          <p:cNvPr id="3" name="Content Placeholder 2"/>
          <p:cNvSpPr>
            <a:spLocks noGrp="1"/>
          </p:cNvSpPr>
          <p:nvPr>
            <p:ph idx="1"/>
          </p:nvPr>
        </p:nvSpPr>
        <p:spPr/>
        <p:txBody>
          <a:bodyPr/>
          <a:lstStyle/>
          <a:p>
            <a:r>
              <a:rPr lang="en-GB" sz="2000" dirty="0" smtClean="0"/>
              <a:t>The growing world of social networking online makes it relatively easy for anyone to get involved and share their weather observations.</a:t>
            </a:r>
          </a:p>
          <a:p>
            <a:r>
              <a:rPr lang="en-GB" sz="2000" dirty="0" smtClean="0"/>
              <a:t>The Met Office is helping to co-ordinate the growth of the weather observing community in the UK, by asking anyone to submit the observations they are taking to its 'Weather Observations Website' (WOW).</a:t>
            </a:r>
          </a:p>
          <a:p>
            <a:r>
              <a:rPr lang="en-GB" sz="2000" dirty="0" smtClean="0"/>
              <a:t>WOW reflects recent advances in technology and how weather observations can be made. </a:t>
            </a:r>
          </a:p>
          <a:p>
            <a:r>
              <a:rPr lang="en-GB" sz="2000" dirty="0" smtClean="0"/>
              <a:t>Can be done using all levels of equipment, so there are no cost restrictions. </a:t>
            </a:r>
            <a:endParaRPr lang="en-GB" sz="2000"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WOW</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52226" name="Picture 2"/>
          <p:cNvPicPr>
            <a:picLocks noChangeAspect="1" noChangeArrowheads="1"/>
          </p:cNvPicPr>
          <p:nvPr/>
        </p:nvPicPr>
        <p:blipFill>
          <a:blip r:embed="rId3" cstate="print"/>
          <a:srcRect/>
          <a:stretch>
            <a:fillRect/>
          </a:stretch>
        </p:blipFill>
        <p:spPr bwMode="auto">
          <a:xfrm>
            <a:off x="1800000" y="1440000"/>
            <a:ext cx="6129329" cy="4860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WOW</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51204" name="Picture 4"/>
          <p:cNvPicPr>
            <a:picLocks noChangeAspect="1" noChangeArrowheads="1"/>
          </p:cNvPicPr>
          <p:nvPr/>
        </p:nvPicPr>
        <p:blipFill>
          <a:blip r:embed="rId3" cstate="print"/>
          <a:srcRect/>
          <a:stretch>
            <a:fillRect/>
          </a:stretch>
        </p:blipFill>
        <p:spPr bwMode="auto">
          <a:xfrm>
            <a:off x="1800000" y="1440000"/>
            <a:ext cx="6129329" cy="4860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WOW Impact Scale</a:t>
            </a:r>
            <a:endParaRPr lang="en-GB" dirty="0"/>
          </a:p>
        </p:txBody>
      </p:sp>
      <p:graphicFrame>
        <p:nvGraphicFramePr>
          <p:cNvPr id="5" name="Content Placeholder 4"/>
          <p:cNvGraphicFramePr>
            <a:graphicFrameLocks noGrp="1"/>
          </p:cNvGraphicFramePr>
          <p:nvPr>
            <p:ph idx="1"/>
          </p:nvPr>
        </p:nvGraphicFramePr>
        <p:xfrm>
          <a:off x="1752600" y="1773238"/>
          <a:ext cx="6934200" cy="2763520"/>
        </p:xfrm>
        <a:graphic>
          <a:graphicData uri="http://schemas.openxmlformats.org/drawingml/2006/table">
            <a:tbl>
              <a:tblPr firstRow="1" bandRow="1">
                <a:tableStyleId>{5C22544A-7EE6-4342-B048-85BDC9FD1C3A}</a:tableStyleId>
              </a:tblPr>
              <a:tblGrid>
                <a:gridCol w="1235224"/>
                <a:gridCol w="5698976"/>
              </a:tblGrid>
              <a:tr h="370840">
                <a:tc>
                  <a:txBody>
                    <a:bodyPr/>
                    <a:lstStyle/>
                    <a:p>
                      <a:r>
                        <a:rPr lang="en-GB" baseline="0" dirty="0" smtClean="0">
                          <a:solidFill>
                            <a:schemeClr val="bg1"/>
                          </a:solidFill>
                        </a:rPr>
                        <a:t>WIND</a:t>
                      </a:r>
                      <a:endParaRPr lang="en-GB" baseline="0" dirty="0">
                        <a:solidFill>
                          <a:schemeClr val="bg1"/>
                        </a:solidFill>
                      </a:endParaRPr>
                    </a:p>
                  </a:txBody>
                  <a:tcPr/>
                </a:tc>
                <a:tc>
                  <a:txBody>
                    <a:bodyPr/>
                    <a:lstStyle/>
                    <a:p>
                      <a:endParaRPr lang="en-GB"/>
                    </a:p>
                  </a:txBody>
                  <a:tcPr/>
                </a:tc>
              </a:tr>
              <a:tr h="370840">
                <a:tc>
                  <a:txBody>
                    <a:bodyPr/>
                    <a:lstStyle/>
                    <a:p>
                      <a:r>
                        <a:rPr lang="en-GB" baseline="0" dirty="0" smtClean="0">
                          <a:solidFill>
                            <a:schemeClr val="bg1"/>
                          </a:solidFill>
                        </a:rPr>
                        <a:t>Level 1. </a:t>
                      </a:r>
                      <a:endParaRPr lang="en-GB" baseline="0" dirty="0">
                        <a:solidFill>
                          <a:schemeClr val="bg1"/>
                        </a:solidFill>
                      </a:endParaRP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bg1"/>
                          </a:solidFill>
                        </a:rPr>
                        <a:t>Damage to trees, but no disruption caused.</a:t>
                      </a:r>
                    </a:p>
                  </a:txBody>
                  <a:tcPr/>
                </a:tc>
              </a:tr>
              <a:tr h="370840">
                <a:tc>
                  <a:txBody>
                    <a:bodyPr/>
                    <a:lstStyle/>
                    <a:p>
                      <a:r>
                        <a:rPr lang="en-GB" baseline="0" dirty="0" smtClean="0">
                          <a:solidFill>
                            <a:schemeClr val="bg1"/>
                          </a:solidFill>
                        </a:rPr>
                        <a:t>Level 2. </a:t>
                      </a:r>
                      <a:endParaRPr lang="en-GB" baseline="0" dirty="0">
                        <a:solidFill>
                          <a:schemeClr val="bg1"/>
                        </a:solidFill>
                      </a:endParaRPr>
                    </a:p>
                  </a:txBody>
                  <a:tcPr>
                    <a:solidFill>
                      <a:srgbClr val="21E812"/>
                    </a:solidFill>
                  </a:tcPr>
                </a:tc>
                <a:tc>
                  <a:txBody>
                    <a:bodyPr/>
                    <a:lstStyle/>
                    <a:p>
                      <a:r>
                        <a:rPr lang="en-GB" baseline="0" dirty="0" smtClean="0">
                          <a:solidFill>
                            <a:schemeClr val="bg1"/>
                          </a:solidFill>
                        </a:rPr>
                        <a:t>Damage to trees causing disruption to transport or property damage.</a:t>
                      </a:r>
                      <a:endParaRPr lang="en-GB" baseline="0" dirty="0">
                        <a:solidFill>
                          <a:schemeClr val="bg1"/>
                        </a:solidFill>
                      </a:endParaRPr>
                    </a:p>
                  </a:txBody>
                  <a:tcPr/>
                </a:tc>
              </a:tr>
              <a:tr h="370840">
                <a:tc>
                  <a:txBody>
                    <a:bodyPr/>
                    <a:lstStyle/>
                    <a:p>
                      <a:r>
                        <a:rPr lang="en-GB" baseline="0" dirty="0" smtClean="0">
                          <a:solidFill>
                            <a:schemeClr val="bg1"/>
                          </a:solidFill>
                        </a:rPr>
                        <a:t>Level 3. </a:t>
                      </a:r>
                      <a:endParaRPr lang="en-GB" baseline="0" dirty="0">
                        <a:solidFill>
                          <a:schemeClr val="bg1"/>
                        </a:solidFill>
                      </a:endParaRPr>
                    </a:p>
                  </a:txBody>
                  <a:tcPr>
                    <a:solidFill>
                      <a:srgbClr val="FFFF00"/>
                    </a:solidFill>
                  </a:tcPr>
                </a:tc>
                <a:tc>
                  <a:txBody>
                    <a:bodyPr/>
                    <a:lstStyle/>
                    <a:p>
                      <a:r>
                        <a:rPr lang="en-GB" baseline="0" dirty="0" smtClean="0">
                          <a:solidFill>
                            <a:schemeClr val="bg1"/>
                          </a:solidFill>
                        </a:rPr>
                        <a:t>Damage to trees causing damage to power or telephone cables.</a:t>
                      </a:r>
                      <a:endParaRPr lang="en-GB" baseline="0" dirty="0">
                        <a:solidFill>
                          <a:schemeClr val="bg1"/>
                        </a:solidFill>
                      </a:endParaRPr>
                    </a:p>
                  </a:txBody>
                  <a:tcPr/>
                </a:tc>
              </a:tr>
              <a:tr h="370840">
                <a:tc>
                  <a:txBody>
                    <a:bodyPr/>
                    <a:lstStyle/>
                    <a:p>
                      <a:r>
                        <a:rPr lang="en-GB" baseline="0" dirty="0" smtClean="0">
                          <a:solidFill>
                            <a:schemeClr val="bg1"/>
                          </a:solidFill>
                        </a:rPr>
                        <a:t>Level 4. </a:t>
                      </a:r>
                      <a:endParaRPr lang="en-GB" baseline="0" dirty="0">
                        <a:solidFill>
                          <a:schemeClr val="bg1"/>
                        </a:solidFill>
                      </a:endParaRPr>
                    </a:p>
                  </a:txBody>
                  <a:tcPr>
                    <a:solidFill>
                      <a:srgbClr val="FFC000"/>
                    </a:solidFill>
                  </a:tcPr>
                </a:tc>
                <a:tc>
                  <a:txBody>
                    <a:bodyPr/>
                    <a:lstStyle/>
                    <a:p>
                      <a:r>
                        <a:rPr lang="en-GB" baseline="0" dirty="0" smtClean="0">
                          <a:solidFill>
                            <a:schemeClr val="bg1"/>
                          </a:solidFill>
                        </a:rPr>
                        <a:t>Transport disruption directly by wind.</a:t>
                      </a:r>
                      <a:endParaRPr lang="en-GB" baseline="0" dirty="0">
                        <a:solidFill>
                          <a:schemeClr val="bg1"/>
                        </a:solidFill>
                      </a:endParaRPr>
                    </a:p>
                  </a:txBody>
                  <a:tcPr/>
                </a:tc>
              </a:tr>
              <a:tr h="370840">
                <a:tc>
                  <a:txBody>
                    <a:bodyPr/>
                    <a:lstStyle/>
                    <a:p>
                      <a:r>
                        <a:rPr lang="en-GB" baseline="0" dirty="0" smtClean="0">
                          <a:solidFill>
                            <a:schemeClr val="bg1"/>
                          </a:solidFill>
                        </a:rPr>
                        <a:t>Level 5.</a:t>
                      </a:r>
                      <a:endParaRPr lang="en-GB" baseline="0" dirty="0">
                        <a:solidFill>
                          <a:schemeClr val="bg1"/>
                        </a:solidFill>
                      </a:endParaRPr>
                    </a:p>
                  </a:txBody>
                  <a:tcPr>
                    <a:solidFill>
                      <a:srgbClr val="FF0000"/>
                    </a:solidFill>
                  </a:tcPr>
                </a:tc>
                <a:tc>
                  <a:txBody>
                    <a:bodyPr/>
                    <a:lstStyle/>
                    <a:p>
                      <a:r>
                        <a:rPr lang="en-GB" baseline="0" dirty="0" smtClean="0">
                          <a:solidFill>
                            <a:schemeClr val="bg1"/>
                          </a:solidFill>
                        </a:rPr>
                        <a:t>Damage to property caused directly by wind alone.</a:t>
                      </a:r>
                      <a:endParaRPr lang="en-GB" baseline="0" dirty="0">
                        <a:solidFill>
                          <a:schemeClr val="bg1"/>
                        </a:solidFill>
                      </a:endParaRPr>
                    </a:p>
                  </a:txBody>
                  <a:tcPr/>
                </a:tc>
              </a:tr>
            </a:tbl>
          </a:graphicData>
        </a:graphic>
      </p:graphicFrame>
      <p:sp>
        <p:nvSpPr>
          <p:cNvPr id="4" name="Footer Placeholder 3"/>
          <p:cNvSpPr>
            <a:spLocks noGrp="1"/>
          </p:cNvSpPr>
          <p:nvPr>
            <p:ph type="ftr" sz="quarter" idx="10"/>
          </p:nvPr>
        </p:nvSpPr>
        <p:spPr/>
        <p:txBody>
          <a:bodyPr/>
          <a:lstStyle/>
          <a:p>
            <a:r>
              <a:rPr lang="en-GB" dirty="0" smtClean="0"/>
              <a:t>© Crown copyright   Met Office</a:t>
            </a:r>
            <a:endParaRPr lang="en-GB" sz="1400" dirty="0">
              <a:latin typeface="Times" pitchFamily="18" charset="0"/>
            </a:endParaRPr>
          </a:p>
        </p:txBody>
      </p:sp>
      <p:sp>
        <p:nvSpPr>
          <p:cNvPr id="6" name="TextBox 5"/>
          <p:cNvSpPr txBox="1"/>
          <p:nvPr/>
        </p:nvSpPr>
        <p:spPr>
          <a:xfrm>
            <a:off x="1763688" y="5013176"/>
            <a:ext cx="6912768" cy="720197"/>
          </a:xfrm>
          <a:prstGeom prst="rect">
            <a:avLst/>
          </a:prstGeom>
          <a:noFill/>
        </p:spPr>
        <p:txBody>
          <a:bodyPr wrap="square" rtlCol="0">
            <a:spAutoFit/>
          </a:bodyPr>
          <a:lstStyle/>
          <a:p>
            <a:r>
              <a:rPr lang="en-GB" sz="2400" dirty="0" smtClean="0">
                <a:solidFill>
                  <a:schemeClr val="bg1"/>
                </a:solidFill>
              </a:rPr>
              <a:t>Observers can input their assessment of impacts on a scale of 1 to 5</a:t>
            </a:r>
            <a:endParaRPr lang="en-GB" sz="24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Crowd sourcing - WOW</a:t>
            </a:r>
            <a:endParaRPr lang="en-GB" dirty="0"/>
          </a:p>
        </p:txBody>
      </p:sp>
      <p:sp>
        <p:nvSpPr>
          <p:cNvPr id="3" name="Content Placeholder 2"/>
          <p:cNvSpPr>
            <a:spLocks noGrp="1"/>
          </p:cNvSpPr>
          <p:nvPr>
            <p:ph idx="1"/>
          </p:nvPr>
        </p:nvSpPr>
        <p:spPr/>
        <p:txBody>
          <a:bodyPr/>
          <a:lstStyle/>
          <a:p>
            <a:r>
              <a:rPr lang="en-GB" dirty="0" smtClean="0"/>
              <a:t>Advantages</a:t>
            </a:r>
          </a:p>
          <a:p>
            <a:pPr lvl="1"/>
            <a:r>
              <a:rPr lang="en-GB" dirty="0" smtClean="0"/>
              <a:t>Potentially a lot of information with local detail</a:t>
            </a:r>
          </a:p>
          <a:p>
            <a:pPr lvl="1"/>
            <a:r>
              <a:rPr lang="en-GB" dirty="0" smtClean="0"/>
              <a:t>All info in one place – easier to analyse, map etc.</a:t>
            </a:r>
          </a:p>
          <a:p>
            <a:r>
              <a:rPr lang="en-GB" dirty="0" smtClean="0"/>
              <a:t>Disadvantages</a:t>
            </a:r>
          </a:p>
          <a:p>
            <a:pPr lvl="1"/>
            <a:r>
              <a:rPr lang="en-GB" dirty="0" smtClean="0"/>
              <a:t>Quality of observation may be variable</a:t>
            </a:r>
          </a:p>
          <a:p>
            <a:pPr lvl="1"/>
            <a:r>
              <a:rPr lang="en-GB" dirty="0" smtClean="0"/>
              <a:t>May be strongly biased towards populated areas</a:t>
            </a:r>
          </a:p>
          <a:p>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Media</a:t>
            </a:r>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
        <p:nvSpPr>
          <p:cNvPr id="6146" name="AutoShape 2" descr="data:image/jpeg;base64,/9j/4AAQSkZJRgABAQAAAQABAAD/2wCEAAkGBhISEBQUExIVFRMQFA8VFBIUEBcVFRIUFRAVFhQSFRUXHCYfFxojGRQUHy8gIycpLCwsFR4xNTArNSYrLCkBCQoKDgwOGg8PGi0lHyQvLCkvLzA0LDUvLDIsLCwsKS8sKTQtLCwsLCwsLCwsKSwsLCksLCksLCwsLCwpLCwsLP/AABEIAKIBNwMBIgACEQEDEQH/xAAbAAEAAgMBAQAAAAAAAAAAAAAABQYCAwQBB//EAD4QAAIBAgEIBgYJBAMBAAAAAAABAgMRIQQFEjFBUWGRBhNxgaHRIiNCUrHBFTJicoKSsuHwFBYz8QdTosL/xAAaAQEAAwEBAQAAAAAAAAAAAAAAAgMEBQEG/8QAMREAAgICAAMECQUAAwAAAAAAAAECAwQREiFRBTFxgRMUIjJBYZGhsUJSwdHwFSPh/9oADAMBAAIRAxEAPwD7iAAAAAAAAAAAAAAAAAAAAAAAAAAAAAAAAAAAAAAAAAAAAAAAAAAAAAAAAAAAAAAAAAAAAAAAAAAAAAAAAAAAAAAAAAAAAAAAAAAAAAAAAAAclbOUIVIwm9FzwjJ/VlL3NLZK1nZ674XxPUm+48clHmzrBB596Sf0s46UNODjeSg/WwSlZ1FB/wCSCwvou8cG8HhIZrzxRyiGnRqRnHg8YvdKOuL4Mk4SUeLXIipxcuHfM7AeNlfy3pzktOWjpSnbW6cbxXe2k+49hXOx6gtkbb66VuySXiWEHJm3OlKvDTpSUlqexp7mnqZ1kGnF6ZOMlJcUXtAAHhIAAAAAAAAAAAAAAAAAAAAAAAAAAAAAAAAAAAAAAAAAAAxhNNXTumZAApPTzNtXRdSPpU3/AJFbGKvdX96KepvGN3jZ4XY8lG6s9T2F1NrqmpIzZWOsit1t62fE855dXrUlB1HJRs0p+lZx+q4t4xktV1a6dnchs35bWoVdKjOUKiw9HW+DWqS4PAvPTPMNPJ6ilTlFKpi6N/ShxS91+Hwrdj6ar0dkOKK5M+LstuxrHCx7a+O/5JzOPTLKcooxpz0YXXrHC/rOD3LelrInJaGnUhBOznKEU92lJK/iaj2MmndOzWKa1p70WQqjXHhgtGS3IndPjtey8ZbkUc2TpVacpOE31daEnfSVr6attWP8bLnk+URnFSi1KMkmmndNHyWrlmUZZVpwlPTm/RhdJJXtduy4Xb4H0Lo70Xjkquqk5Slrxah3QWHe7s4eZUoQTsl7f5Pquzch2WSVMNV/h659e/p5/EnAAcs7xjKVjyz3pdx5Ha9/wX88SPqZe28HZbLJeJOMHLuKbbo195I3a49mvkZJnFkeWNvRfc/kdawfbj5/I8lFxemSrsVi2jMAESwAAAAAAAAAAAAGDlfVz2fue1H44GnKq+hHDsR6lt6RGUlFbZt0XvXL9xpvdy/mBGf1st7v3W5Ehk+UaUb8+DJSrcSmvIhY9Izs965C7XHs8iOnl7bwwWy1vG5uyPLG3ovufyPXXJLZ5HKhKXCjtTPTBYO2/Hz+R7N2TKzSeSnsX7IWe9cv3MKtRQjfd4tnA8ulv5WsTjBy7ii2+Nb0yS0mtfP+ajM5skynTWOtazdT3bnbyItaemWwkpriRmADwkRWcqNanerQtJ650Hgqn2ov2Z+D3XI3J/8AkHJn9eNSnJYNON7Pbq8izlb6S9D4ZRecLQrb/Znwnbb9r4mqmVUnw2rzX8mDKjkQXHjvyfx8Oj+xhX/5CyVL0VUk9yhb9TRAZ0/5ArTTVKKpJ+19afN4Ll3ldy7N9SjNwqQcZLfqfFPU1xRzncqwaI+0lv8A30PlsjtXLluEnw+C1/6ZVKjk25NtvFtttt723rMQSeYc09fUx+pCzlx3R7/kzZKShHb7kcyuErZqK72YZrzHUr4paMNs3q7EtrJ2PQ2nbGpO+9aKXK3zJ+EEkkkkkrJJWSW5HTkeSOb+ytb+SONbmzb2npH0tHZlSWmtsiehfRl0qk6tTHRcoU3bWvaqfLmXE8jGysth6cu62Vs+KR3sbHhj1quAABUaDVL6n4X8CBjUJ6X1Pwv4FYUjZjLaZye0JacfMkcgn62Pf8GTLin/ALKzTe029bwXIlZTxPZVj5Xo46aLB1a/kmOrXHmyv9bwXIdduwe9YFfq76mn19dP99CwXa4/zaLy3Lm/I5KGX+q05a1dO213sc30tLX6PZZ/G/yKVVJ7NMsquKTb7+ZKxn3M9lKxpoVlUjdbeaZnC7xf83lbWuRoTUltHuk93NjTa1rvTuR1bOuLUbWW1q9+66N+RZfpuz1rdqa+RY65JbKI5NcpcKZ23MNO+pd+pGOjs2fLcaMuy7QslrfJLeQUXJ6RbOcYLikdDvhqwe/9jRnGg5Rw1xd7b8MTmpZ2d/Ss09qVreLuSU5pK7dktpNxlW0VKdd8GkyAUsbWd91sSUoUnClK+tqTfDA9+kocbb9HDzNuUyTpya92X6Syc29JrRmpphDclLfIg41TozfO9WP4vgyP0jpzfU0aibwSvjbgzXOPss5dM/8Asj4on5ySavufyPJ1FvWuO37SNX0jT97wfkI5fTbtpLvw+JzuCXQ+h9LD9yNedZWp98SJ61Ennp+rX3l8GQiZtojuBx86WrfImMzyu5/h+Z3qaTd2ta28EROaa6hpaWF9G2D4kj9IU/e/8vyM90XxvSN2JZFVLbXx/JvU09q5mRohlUJuyab3bfEz0OOHjzKWmu82qSlzTMnU7+w80nu5vyNNfLIww27l/MDn+knuS7W38CShJ8ymeRXF6bN2XZBCtHRq04zjubxXFO2D7Cn5z/48xbo1LfYq6l2Tj813lr+kX9l80baWcYvB4Pjq5miqy6n3GZL68XK5WLn1+P1PmdfohlkX/hb4xlGSfJ3J7onmqtCM4zozi3JSTkrJq1rd3zLro21cvIJX16t2/t8i2ztCyyHDJIop7Hpps44yf2/oj6Gbvex4R8/IkIppWUUkuP7HNlGc4xdl6TWxal2s5nnWe6HNsy8E58zb6amrkmSd5bl+Z+Q02ta79aIt52nuh4nTkOctN6LVpeDPJVSS2ThlVzlwpncDCODt3r5o8KjSYz/xv7r+BVFItc/8b+6/gU5SN+GtpnE7UenHzOqheTsldvUkdX9FV/65eHmaczT9fD8X6WWglfa65aSIYeNG+Dk2+/RXf6Kr/wBcvDzPY5BVbtoNcXayLEDP6zLojb/x8Or+39ETl9Dq6EVrtJXe9u9yL6ziS/SD/F+KPzK7pGrHXFDb6nPzmq7eFdEWTMkr0395/BEhLURnR9+qf3n8ESctRht99nYxXumPgVWNQ681TvWXZL4EVpHfmSXrl2S+B0bY6g/A4GPZu2K+aLMQWeZ2q/hj8WTpXM/y9b+GPxZixluZ2O0HqnfzRzzqYErnmpanBbG1fujgV9yJvPz9XT/nsmuyPtw8zmUT3VY/kvyR+kSubpXoTW7TS/Lf5kB1hP5gxpS+8/0o8yI6hslgy4rdfJkRSkZ9ZxOTSadt2BtoNykoq3pNLmXuPxMcZ/pN3WcTxzO76Cqe9HxPYZhnfGaS4Jt+JR6Wvqa/Vr3+kxqVXLJbv2ZpX4LBfE4o1LIms5ZMo5PKMVhFJ8pJsraqijU4vXUZadU4qX7UdnXPeOue8xyGg6snFNJpXx7V5nd9BVPej4kpShF6bIV122Liito4pVnrvisU9zJ3KcscaSftSSt2tXbOPJ8xO95yTS9lLX2sZ6n6cVsUW+b/AGKJOFk0kbK42UVSlLlvSX9nLpc95so0pT+qr21vYu85JVTOll84q0ZWXYi5xeuRijOG/b3r5HZUyKpFXcbrg7+Bz6R59K1ff8F5HOqp5GEv1Htlle/Y35kxmzLMdB/hfyMs7Zbo2jHByWL3L9yNyWfrIW95fuY5yqXrT4NLkkV+iTs+5q9ZksfXz15GtMOoa4K8lFe00ubLLSyOnBW0V2tK77yy2xV95Tj0Sv3p6SK71q3nbmmk5VNL2Y3x3tq1kTGhT3R5Iy0ty+SM08ja0kbqsFxkpSl3Hvtdifi15A9jG3eDKdMxgsGu1fzuZTMppOE5Rfstru2PkXSWDvz8yLz3mjrFpQ+utnvLd2mrFtUJafczm9o48rYcUe9Fcp1nFpp2aaaZOUek6t6UHf7LwfPUV6V02mrNa09aPNI6k6YWe8j5+nKto3wPRZf7oh7kuaMqfSam3jGSW/B25FY0hpFXqdZpXad/VfQt+eI6dBuONrSVtqX7XKrpFo6Pxf8ATxvtcrX927IXPGaXSblFXpv/AMcHw4lGNNQk6315GnPrlbCN6XwWzLNWd+qumm4vHDWnvO7LekcXFqmndq12rW/crmkNI0yxoSlxMwwzroV+jT5G3SNuTZU4TUlrj470acnoTm7Qi5O17Lca27YPBrZuLmk/ZMyco6kvqWhdJaeje0r+7ZfEgsryx1JuT27NyWpHJpDSKq8eFb2jRdmW3JRkdFCDlJRWuTS5k50mwhT+8/0nuYs0uHrJr0mvRj7q3viedKovq4PYpY8LrAyysU74pdyOhDHlViTlJc3+Cv6RZejT9VL77/SiraRaejMWqLb9qUmuyyXyZbmLVZn7Lbd/kyGztR0K01vekuyWPxucsKrTTWtNNdqLJn3NbqxUo/Xjs95bu0qsrp2as1rT1onjzVkPmVZtMqbX0fNFipdJ1b0oO++LwfPUbIdJ6beMZJb8HYrOkNI8eHX0JLtLIXx+xeppVKbs7qcXZ8Gilyum09abT7UWbo6n1Cvvlbsv53I/P+ampOpBXT+slrT97sM2PJV2ODZvzoSvpjclz1zXiR2R5a6c1JdlntW1EzHpRH/rl3SRW9IaRtnjwse5I5VOZbStQfIteS9Iac5KLTi3qbta+661GrpDT+rLti/ivmVjSLusn06SjPbGN997LHtuYra40TjJHVx7p5lU65d/LTKrpHfkFKjNWnJxl2pJ9l0ceXZFKlK0lg9Utj/fgc2ka3FWR9lnMUnTPU47+TLG800bX03b78fI46lPJ07KU5cbpLnYiNI2QqorVMl3yZdLKhLlGCRP5pp0m24p6Ufed8HtRFZwl66p95/BEtmTInFOclZyVktttd2Quc3avUT96/c0iqnTtlp75GnJTWNBta5/2Mll62n9+H6kW2fs9vyZT8hu61NL34vuTu/BMuEta7f/AJZVme8vA0dl84S8f4MwAYjrgAAA12t2bt3YbAAcmU5BSq/Wim1t1SXesThl0Xpb5r8S8iXlBPYedWuP5mWRtnHkmUTx6rHuUUyI/tal70+a8jOn0Zop3elLg3h32RK9WuP5mOrXHmyXp7P3MgsOhfoRjwjs5IOWyXPY/IzSPSk1EZX6P0Z46Oj9128NRrp9GaKeOk+Dl5Ep1S/1h8B1a482Wq6xLXEzM8Wlvbgvoa6NGFNaMUktyXi7GrKc3UquMopvesHzR1qKR44J7CCk09p8y51xceFpa6ER/a9HfPs0l5HZkua6VLGMUn7zd33N6jr6tcfzMKmtxKVs5LTbKoY1MHuMVsxxfBeJjOCknGSTvrT1M3HjinrKy9rfJkSujNG9/St7ulh5kkkktGOFsMNUUZdWuPNmSjYnKcp+89lddNdfuJIws1xXivM0ZTm6lV+tFN71g+aOsxcE9hFNp7ROUYzWpLaIiXRelvmvxLyMqfRmind6T4OWHgiV6tcfzM86tcebLfT2fuZn9To3vgR5qwjsww1RQ0ra+fmZqNj0pNRH5RmWjUxcbN7Yu1+WBzf2vS96fNeRLumt3yHVrj+ZlqusS0pMzyxaZvbiiOyTMFKnLSs5NatJ3txsd929WrfvPerXb2tszISnKT3JlldUK1qC0ap2atJLHY8U/M4avR6i9Scfuy8ySaMeqX+m0IzlH3WeWUws99JkXHo1S3zf4l5HXQzbSp4qKT3vF82dXVrj+ZhQS2EpWzlybIwxqoPcYox03sWH81I5stzXTrWclitUouz7DtMXTX+sCEZOL2iycIzXDJbRx5FmqnRu46/ek7u3yOuOLvy8z1U1/t3+Jkeyk5PbEIRguGK0gACJM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data:image/jpeg;base64,/9j/4AAQSkZJRgABAQAAAQABAAD/2wCEAAkGBhISEBQUExIVFRMQFA8VFBIUEBcVFRIUFRAVFhQSFRUXHCYfFxojGRQUHy8gIycpLCwsFR4xNTArNSYrLCkBCQoKDgwOGg8PGi0lHyQvLCkvLzA0LDUvLDIsLCwsKS8sKTQtLCwsLCwsLCwsKSwsLCksLCksLCwsLCwpLCwsLP/AABEIAKIBNwMBIgACEQEDEQH/xAAbAAEAAgMBAQAAAAAAAAAAAAAABQYCAwQBB//EAD4QAAIBAgEIBgYJBAMBAAAAAAABAgMRIQQFEjFBUWGRBhNxgaHRIiNCUrHBFTJicoKSsuHwFBYz8QdTosL/xAAaAQEAAwEBAQAAAAAAAAAAAAAAAgMEBQEG/8QAMREAAgICAAMECQUAAwAAAAAAAAECAwQREiFRBTFxgRMUIjJBYZGhsUJSwdHwFSPh/9oADAMBAAIRAxEAPwD7iAAAAAAAAAAAAAAAAAAAAAAAAAAAAAAAAAAAAAAAAAAAAAAAAAAAAAAAAAAAAAAAAAAAAAAAAAAAAAAAAAAAAAAAAAAAAAAAAAAAAAAAAAAclbOUIVIwm9FzwjJ/VlL3NLZK1nZ674XxPUm+48clHmzrBB596Sf0s46UNODjeSg/WwSlZ1FB/wCSCwvou8cG8HhIZrzxRyiGnRqRnHg8YvdKOuL4Mk4SUeLXIipxcuHfM7AeNlfy3pzktOWjpSnbW6cbxXe2k+49hXOx6gtkbb66VuySXiWEHJm3OlKvDTpSUlqexp7mnqZ1kGnF6ZOMlJcUXtAAHhIAAAAAAAAAAAAAAAAAAAAAAAAAAAAAAAAAAAAAAAAAAAxhNNXTumZAApPTzNtXRdSPpU3/AJFbGKvdX96KepvGN3jZ4XY8lG6s9T2F1NrqmpIzZWOsit1t62fE855dXrUlB1HJRs0p+lZx+q4t4xktV1a6dnchs35bWoVdKjOUKiw9HW+DWqS4PAvPTPMNPJ6ilTlFKpi6N/ShxS91+Hwrdj6ar0dkOKK5M+LstuxrHCx7a+O/5JzOPTLKcooxpz0YXXrHC/rOD3LelrInJaGnUhBOznKEU92lJK/iaj2MmndOzWKa1p70WQqjXHhgtGS3IndPjtey8ZbkUc2TpVacpOE31daEnfSVr6attWP8bLnk+URnFSi1KMkmmndNHyWrlmUZZVpwlPTm/RhdJJXtduy4Xb4H0Lo70Xjkquqk5Slrxah3QWHe7s4eZUoQTsl7f5Pquzch2WSVMNV/h659e/p5/EnAAcs7xjKVjyz3pdx5Ha9/wX88SPqZe28HZbLJeJOMHLuKbbo195I3a49mvkZJnFkeWNvRfc/kdawfbj5/I8lFxemSrsVi2jMAESwAAAAAAAAAAAAGDlfVz2fue1H44GnKq+hHDsR6lt6RGUlFbZt0XvXL9xpvdy/mBGf1st7v3W5Ehk+UaUb8+DJSrcSmvIhY9Izs965C7XHs8iOnl7bwwWy1vG5uyPLG3ovufyPXXJLZ5HKhKXCjtTPTBYO2/Hz+R7N2TKzSeSnsX7IWe9cv3MKtRQjfd4tnA8ulv5WsTjBy7ii2+Nb0yS0mtfP+ajM5skynTWOtazdT3bnbyItaemWwkpriRmADwkRWcqNanerQtJ650Hgqn2ov2Z+D3XI3J/8AkHJn9eNSnJYNON7Pbq8izlb6S9D4ZRecLQrb/Znwnbb9r4mqmVUnw2rzX8mDKjkQXHjvyfx8Oj+xhX/5CyVL0VUk9yhb9TRAZ0/5ArTTVKKpJ+19afN4Ll3ldy7N9SjNwqQcZLfqfFPU1xRzncqwaI+0lv8A30PlsjtXLluEnw+C1/6ZVKjk25NtvFtttt723rMQSeYc09fUx+pCzlx3R7/kzZKShHb7kcyuErZqK72YZrzHUr4paMNs3q7EtrJ2PQ2nbGpO+9aKXK3zJ+EEkkkkkrJJWSW5HTkeSOb+ytb+SONbmzb2npH0tHZlSWmtsiehfRl0qk6tTHRcoU3bWvaqfLmXE8jGysth6cu62Vs+KR3sbHhj1quAABUaDVL6n4X8CBjUJ6X1Pwv4FYUjZjLaZye0JacfMkcgn62Pf8GTLin/ALKzTe029bwXIlZTxPZVj5Xo46aLB1a/kmOrXHmyv9bwXIdduwe9YFfq76mn19dP99CwXa4/zaLy3Lm/I5KGX+q05a1dO213sc30tLX6PZZ/G/yKVVJ7NMsquKTb7+ZKxn3M9lKxpoVlUjdbeaZnC7xf83lbWuRoTUltHuk93NjTa1rvTuR1bOuLUbWW1q9+66N+RZfpuz1rdqa+RY65JbKI5NcpcKZ23MNO+pd+pGOjs2fLcaMuy7QslrfJLeQUXJ6RbOcYLikdDvhqwe/9jRnGg5Rw1xd7b8MTmpZ2d/Ss09qVreLuSU5pK7dktpNxlW0VKdd8GkyAUsbWd91sSUoUnClK+tqTfDA9+kocbb9HDzNuUyTpya92X6Syc29JrRmpphDclLfIg41TozfO9WP4vgyP0jpzfU0aibwSvjbgzXOPss5dM/8Asj4on5ySavufyPJ1FvWuO37SNX0jT97wfkI5fTbtpLvw+JzuCXQ+h9LD9yNedZWp98SJ61Ennp+rX3l8GQiZtojuBx86WrfImMzyu5/h+Z3qaTd2ta28EROaa6hpaWF9G2D4kj9IU/e/8vyM90XxvSN2JZFVLbXx/JvU09q5mRohlUJuyab3bfEz0OOHjzKWmu82qSlzTMnU7+w80nu5vyNNfLIww27l/MDn+knuS7W38CShJ8ymeRXF6bN2XZBCtHRq04zjubxXFO2D7Cn5z/48xbo1LfYq6l2Tj813lr+kX9l80baWcYvB4Pjq5miqy6n3GZL68XK5WLn1+P1PmdfohlkX/hb4xlGSfJ3J7onmqtCM4zozi3JSTkrJq1rd3zLro21cvIJX16t2/t8i2ztCyyHDJIop7Hpps44yf2/oj6Gbvex4R8/IkIppWUUkuP7HNlGc4xdl6TWxal2s5nnWe6HNsy8E58zb6amrkmSd5bl+Z+Q02ta79aIt52nuh4nTkOctN6LVpeDPJVSS2ThlVzlwpncDCODt3r5o8KjSYz/xv7r+BVFItc/8b+6/gU5SN+GtpnE7UenHzOqheTsldvUkdX9FV/65eHmaczT9fD8X6WWglfa65aSIYeNG+Dk2+/RXf6Kr/wBcvDzPY5BVbtoNcXayLEDP6zLojb/x8Or+39ETl9Dq6EVrtJXe9u9yL6ziS/SD/F+KPzK7pGrHXFDb6nPzmq7eFdEWTMkr0395/BEhLURnR9+qf3n8ESctRht99nYxXumPgVWNQ681TvWXZL4EVpHfmSXrl2S+B0bY6g/A4GPZu2K+aLMQWeZ2q/hj8WTpXM/y9b+GPxZixluZ2O0HqnfzRzzqYErnmpanBbG1fujgV9yJvPz9XT/nsmuyPtw8zmUT3VY/kvyR+kSubpXoTW7TS/Lf5kB1hP5gxpS+8/0o8yI6hslgy4rdfJkRSkZ9ZxOTSadt2BtoNykoq3pNLmXuPxMcZ/pN3WcTxzO76Cqe9HxPYZhnfGaS4Jt+JR6Wvqa/Vr3+kxqVXLJbv2ZpX4LBfE4o1LIms5ZMo5PKMVhFJ8pJsraqijU4vXUZadU4qX7UdnXPeOue8xyGg6snFNJpXx7V5nd9BVPej4kpShF6bIV122Liito4pVnrvisU9zJ3KcscaSftSSt2tXbOPJ8xO95yTS9lLX2sZ6n6cVsUW+b/AGKJOFk0kbK42UVSlLlvSX9nLpc95so0pT+qr21vYu85JVTOll84q0ZWXYi5xeuRijOG/b3r5HZUyKpFXcbrg7+Bz6R59K1ff8F5HOqp5GEv1Htlle/Y35kxmzLMdB/hfyMs7Zbo2jHByWL3L9yNyWfrIW95fuY5yqXrT4NLkkV+iTs+5q9ZksfXz15GtMOoa4K8lFe00ubLLSyOnBW0V2tK77yy2xV95Tj0Sv3p6SK71q3nbmmk5VNL2Y3x3tq1kTGhT3R5Iy0ty+SM08ja0kbqsFxkpSl3Hvtdifi15A9jG3eDKdMxgsGu1fzuZTMppOE5Rfstru2PkXSWDvz8yLz3mjrFpQ+utnvLd2mrFtUJafczm9o48rYcUe9Fcp1nFpp2aaaZOUek6t6UHf7LwfPUV6V02mrNa09aPNI6k6YWe8j5+nKto3wPRZf7oh7kuaMqfSam3jGSW/B25FY0hpFXqdZpXad/VfQt+eI6dBuONrSVtqX7XKrpFo6Pxf8ATxvtcrX927IXPGaXSblFXpv/AMcHw4lGNNQk6315GnPrlbCN6XwWzLNWd+qumm4vHDWnvO7LekcXFqmndq12rW/crmkNI0yxoSlxMwwzroV+jT5G3SNuTZU4TUlrj470acnoTm7Qi5O17Lca27YPBrZuLmk/ZMyco6kvqWhdJaeje0r+7ZfEgsryx1JuT27NyWpHJpDSKq8eFb2jRdmW3JRkdFCDlJRWuTS5k50mwhT+8/0nuYs0uHrJr0mvRj7q3viedKovq4PYpY8LrAyysU74pdyOhDHlViTlJc3+Cv6RZejT9VL77/SiraRaejMWqLb9qUmuyyXyZbmLVZn7Lbd/kyGztR0K01vekuyWPxucsKrTTWtNNdqLJn3NbqxUo/Xjs95bu0qsrp2as1rT1onjzVkPmVZtMqbX0fNFipdJ1b0oO++LwfPUbIdJ6beMZJb8HYrOkNI8eHX0JLtLIXx+xeppVKbs7qcXZ8Gilyum09abT7UWbo6n1Cvvlbsv53I/P+ampOpBXT+slrT97sM2PJV2ODZvzoSvpjclz1zXiR2R5a6c1JdlntW1EzHpRH/rl3SRW9IaRtnjwse5I5VOZbStQfIteS9Iac5KLTi3qbta+661GrpDT+rLti/ivmVjSLusn06SjPbGN997LHtuYra40TjJHVx7p5lU65d/LTKrpHfkFKjNWnJxl2pJ9l0ceXZFKlK0lg9Utj/fgc2ka3FWR9lnMUnTPU47+TLG800bX03b78fI46lPJ07KU5cbpLnYiNI2QqorVMl3yZdLKhLlGCRP5pp0m24p6Ufed8HtRFZwl66p95/BEtmTInFOclZyVktttd2Quc3avUT96/c0iqnTtlp75GnJTWNBta5/2Mll62n9+H6kW2fs9vyZT8hu61NL34vuTu/BMuEta7f/AJZVme8vA0dl84S8f4MwAYjrgAAA12t2bt3YbAAcmU5BSq/Wim1t1SXesThl0Xpb5r8S8iXlBPYedWuP5mWRtnHkmUTx6rHuUUyI/tal70+a8jOn0Zop3elLg3h32RK9WuP5mOrXHmyXp7P3MgsOhfoRjwjs5IOWyXPY/IzSPSk1EZX6P0Z46Oj9128NRrp9GaKeOk+Dl5Ep1S/1h8B1a482Wq6xLXEzM8Wlvbgvoa6NGFNaMUktyXi7GrKc3UquMopvesHzR1qKR44J7CCk09p8y51xceFpa6ER/a9HfPs0l5HZkua6VLGMUn7zd33N6jr6tcfzMKmtxKVs5LTbKoY1MHuMVsxxfBeJjOCknGSTvrT1M3HjinrKy9rfJkSujNG9/St7ulh5kkkktGOFsMNUUZdWuPNmSjYnKcp+89lddNdfuJIws1xXivM0ZTm6lV+tFN71g+aOsxcE9hFNp7ROUYzWpLaIiXRelvmvxLyMqfRmind6T4OWHgiV6tcfzM86tcebLfT2fuZn9To3vgR5qwjsww1RQ0ra+fmZqNj0pNRH5RmWjUxcbN7Yu1+WBzf2vS96fNeRLumt3yHVrj+ZlqusS0pMzyxaZvbiiOyTMFKnLSs5NatJ3txsd929WrfvPerXb2tszISnKT3JlldUK1qC0ap2atJLHY8U/M4avR6i9Scfuy8ySaMeqX+m0IzlH3WeWUws99JkXHo1S3zf4l5HXQzbSp4qKT3vF82dXVrj+ZhQS2EpWzlybIwxqoPcYox03sWH81I5stzXTrWclitUouz7DtMXTX+sCEZOL2iycIzXDJbRx5FmqnRu46/ek7u3yOuOLvy8z1U1/t3+Jkeyk5PbEIRguGK0gACJM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0" name="AutoShape 6" descr="data:image/jpeg;base64,/9j/4AAQSkZJRgABAQAAAQABAAD/2wCEAAkGBhISEBQUExIVFRMQFA8VFBIUEBcVFRIUFRAVFhQSFRUXHCYfFxojGRQUHy8gIycpLCwsFR4xNTArNSYrLCkBCQoKDgwOGg8PGi0lHyQvLCkvLzA0LDUvLDIsLCwsKS8sKTQtLCwsLCwsLCwsKSwsLCksLCksLCwsLCwpLCwsLP/AABEIAKIBNwMBIgACEQEDEQH/xAAbAAEAAgMBAQAAAAAAAAAAAAAABQYCAwQBB//EAD4QAAIBAgEIBgYJBAMBAAAAAAABAgMRIQQFEjFBUWGRBhNxgaHRIiNCUrHBFTJicoKSsuHwFBYz8QdTosL/xAAaAQEAAwEBAQAAAAAAAAAAAAAAAgMEBQEG/8QAMREAAgICAAMECQUAAwAAAAAAAAECAwQREiFRBTFxgRMUIjJBYZGhsUJSwdHwFSPh/9oADAMBAAIRAxEAPwD7iAAAAAAAAAAAAAAAAAAAAAAAAAAAAAAAAAAAAAAAAAAAAAAAAAAAAAAAAAAAAAAAAAAAAAAAAAAAAAAAAAAAAAAAAAAAAAAAAAAAAAAAAAAclbOUIVIwm9FzwjJ/VlL3NLZK1nZ674XxPUm+48clHmzrBB596Sf0s46UNODjeSg/WwSlZ1FB/wCSCwvou8cG8HhIZrzxRyiGnRqRnHg8YvdKOuL4Mk4SUeLXIipxcuHfM7AeNlfy3pzktOWjpSnbW6cbxXe2k+49hXOx6gtkbb66VuySXiWEHJm3OlKvDTpSUlqexp7mnqZ1kGnF6ZOMlJcUXtAAHhIAAAAAAAAAAAAAAAAAAAAAAAAAAAAAAAAAAAAAAAAAAAxhNNXTumZAApPTzNtXRdSPpU3/AJFbGKvdX96KepvGN3jZ4XY8lG6s9T2F1NrqmpIzZWOsit1t62fE855dXrUlB1HJRs0p+lZx+q4t4xktV1a6dnchs35bWoVdKjOUKiw9HW+DWqS4PAvPTPMNPJ6ilTlFKpi6N/ShxS91+Hwrdj6ar0dkOKK5M+LstuxrHCx7a+O/5JzOPTLKcooxpz0YXXrHC/rOD3LelrInJaGnUhBOznKEU92lJK/iaj2MmndOzWKa1p70WQqjXHhgtGS3IndPjtey8ZbkUc2TpVacpOE31daEnfSVr6attWP8bLnk+URnFSi1KMkmmndNHyWrlmUZZVpwlPTm/RhdJJXtduy4Xb4H0Lo70Xjkquqk5Slrxah3QWHe7s4eZUoQTsl7f5Pquzch2WSVMNV/h659e/p5/EnAAcs7xjKVjyz3pdx5Ha9/wX88SPqZe28HZbLJeJOMHLuKbbo195I3a49mvkZJnFkeWNvRfc/kdawfbj5/I8lFxemSrsVi2jMAESwAAAAAAAAAAAAGDlfVz2fue1H44GnKq+hHDsR6lt6RGUlFbZt0XvXL9xpvdy/mBGf1st7v3W5Ehk+UaUb8+DJSrcSmvIhY9Izs965C7XHs8iOnl7bwwWy1vG5uyPLG3ovufyPXXJLZ5HKhKXCjtTPTBYO2/Hz+R7N2TKzSeSnsX7IWe9cv3MKtRQjfd4tnA8ulv5WsTjBy7ii2+Nb0yS0mtfP+ajM5skynTWOtazdT3bnbyItaemWwkpriRmADwkRWcqNanerQtJ650Hgqn2ov2Z+D3XI3J/8AkHJn9eNSnJYNON7Pbq8izlb6S9D4ZRecLQrb/Znwnbb9r4mqmVUnw2rzX8mDKjkQXHjvyfx8Oj+xhX/5CyVL0VUk9yhb9TRAZ0/5ArTTVKKpJ+19afN4Ll3ldy7N9SjNwqQcZLfqfFPU1xRzncqwaI+0lv8A30PlsjtXLluEnw+C1/6ZVKjk25NtvFtttt723rMQSeYc09fUx+pCzlx3R7/kzZKShHb7kcyuErZqK72YZrzHUr4paMNs3q7EtrJ2PQ2nbGpO+9aKXK3zJ+EEkkkkkrJJWSW5HTkeSOb+ytb+SONbmzb2npH0tHZlSWmtsiehfRl0qk6tTHRcoU3bWvaqfLmXE8jGysth6cu62Vs+KR3sbHhj1quAABUaDVL6n4X8CBjUJ6X1Pwv4FYUjZjLaZye0JacfMkcgn62Pf8GTLin/ALKzTe029bwXIlZTxPZVj5Xo46aLB1a/kmOrXHmyv9bwXIdduwe9YFfq76mn19dP99CwXa4/zaLy3Lm/I5KGX+q05a1dO213sc30tLX6PZZ/G/yKVVJ7NMsquKTb7+ZKxn3M9lKxpoVlUjdbeaZnC7xf83lbWuRoTUltHuk93NjTa1rvTuR1bOuLUbWW1q9+66N+RZfpuz1rdqa+RY65JbKI5NcpcKZ23MNO+pd+pGOjs2fLcaMuy7QslrfJLeQUXJ6RbOcYLikdDvhqwe/9jRnGg5Rw1xd7b8MTmpZ2d/Ss09qVreLuSU5pK7dktpNxlW0VKdd8GkyAUsbWd91sSUoUnClK+tqTfDA9+kocbb9HDzNuUyTpya92X6Syc29JrRmpphDclLfIg41TozfO9WP4vgyP0jpzfU0aibwSvjbgzXOPss5dM/8Asj4on5ySavufyPJ1FvWuO37SNX0jT97wfkI5fTbtpLvw+JzuCXQ+h9LD9yNedZWp98SJ61Ennp+rX3l8GQiZtojuBx86WrfImMzyu5/h+Z3qaTd2ta28EROaa6hpaWF9G2D4kj9IU/e/8vyM90XxvSN2JZFVLbXx/JvU09q5mRohlUJuyab3bfEz0OOHjzKWmu82qSlzTMnU7+w80nu5vyNNfLIww27l/MDn+knuS7W38CShJ8ymeRXF6bN2XZBCtHRq04zjubxXFO2D7Cn5z/48xbo1LfYq6l2Tj813lr+kX9l80baWcYvB4Pjq5miqy6n3GZL68XK5WLn1+P1PmdfohlkX/hb4xlGSfJ3J7onmqtCM4zozi3JSTkrJq1rd3zLro21cvIJX16t2/t8i2ztCyyHDJIop7Hpps44yf2/oj6Gbvex4R8/IkIppWUUkuP7HNlGc4xdl6TWxal2s5nnWe6HNsy8E58zb6amrkmSd5bl+Z+Q02ta79aIt52nuh4nTkOctN6LVpeDPJVSS2ThlVzlwpncDCODt3r5o8KjSYz/xv7r+BVFItc/8b+6/gU5SN+GtpnE7UenHzOqheTsldvUkdX9FV/65eHmaczT9fD8X6WWglfa65aSIYeNG+Dk2+/RXf6Kr/wBcvDzPY5BVbtoNcXayLEDP6zLojb/x8Or+39ETl9Dq6EVrtJXe9u9yL6ziS/SD/F+KPzK7pGrHXFDb6nPzmq7eFdEWTMkr0395/BEhLURnR9+qf3n8ESctRht99nYxXumPgVWNQ681TvWXZL4EVpHfmSXrl2S+B0bY6g/A4GPZu2K+aLMQWeZ2q/hj8WTpXM/y9b+GPxZixluZ2O0HqnfzRzzqYErnmpanBbG1fujgV9yJvPz9XT/nsmuyPtw8zmUT3VY/kvyR+kSubpXoTW7TS/Lf5kB1hP5gxpS+8/0o8yI6hslgy4rdfJkRSkZ9ZxOTSadt2BtoNykoq3pNLmXuPxMcZ/pN3WcTxzO76Cqe9HxPYZhnfGaS4Jt+JR6Wvqa/Vr3+kxqVXLJbv2ZpX4LBfE4o1LIms5ZMo5PKMVhFJ8pJsraqijU4vXUZadU4qX7UdnXPeOue8xyGg6snFNJpXx7V5nd9BVPej4kpShF6bIV122Liito4pVnrvisU9zJ3KcscaSftSSt2tXbOPJ8xO95yTS9lLX2sZ6n6cVsUW+b/AGKJOFk0kbK42UVSlLlvSX9nLpc95so0pT+qr21vYu85JVTOll84q0ZWXYi5xeuRijOG/b3r5HZUyKpFXcbrg7+Bz6R59K1ff8F5HOqp5GEv1Htlle/Y35kxmzLMdB/hfyMs7Zbo2jHByWL3L9yNyWfrIW95fuY5yqXrT4NLkkV+iTs+5q9ZksfXz15GtMOoa4K8lFe00ubLLSyOnBW0V2tK77yy2xV95Tj0Sv3p6SK71q3nbmmk5VNL2Y3x3tq1kTGhT3R5Iy0ty+SM08ja0kbqsFxkpSl3Hvtdifi15A9jG3eDKdMxgsGu1fzuZTMppOE5Rfstru2PkXSWDvz8yLz3mjrFpQ+utnvLd2mrFtUJafczm9o48rYcUe9Fcp1nFpp2aaaZOUek6t6UHf7LwfPUV6V02mrNa09aPNI6k6YWe8j5+nKto3wPRZf7oh7kuaMqfSam3jGSW/B25FY0hpFXqdZpXad/VfQt+eI6dBuONrSVtqX7XKrpFo6Pxf8ATxvtcrX927IXPGaXSblFXpv/AMcHw4lGNNQk6315GnPrlbCN6XwWzLNWd+qumm4vHDWnvO7LekcXFqmndq12rW/crmkNI0yxoSlxMwwzroV+jT5G3SNuTZU4TUlrj470acnoTm7Qi5O17Lca27YPBrZuLmk/ZMyco6kvqWhdJaeje0r+7ZfEgsryx1JuT27NyWpHJpDSKq8eFb2jRdmW3JRkdFCDlJRWuTS5k50mwhT+8/0nuYs0uHrJr0mvRj7q3viedKovq4PYpY8LrAyysU74pdyOhDHlViTlJc3+Cv6RZejT9VL77/SiraRaejMWqLb9qUmuyyXyZbmLVZn7Lbd/kyGztR0K01vekuyWPxucsKrTTWtNNdqLJn3NbqxUo/Xjs95bu0qsrp2as1rT1onjzVkPmVZtMqbX0fNFipdJ1b0oO++LwfPUbIdJ6beMZJb8HYrOkNI8eHX0JLtLIXx+xeppVKbs7qcXZ8Gilyum09abT7UWbo6n1Cvvlbsv53I/P+ampOpBXT+slrT97sM2PJV2ODZvzoSvpjclz1zXiR2R5a6c1JdlntW1EzHpRH/rl3SRW9IaRtnjwse5I5VOZbStQfIteS9Iac5KLTi3qbta+661GrpDT+rLti/ivmVjSLusn06SjPbGN997LHtuYra40TjJHVx7p5lU65d/LTKrpHfkFKjNWnJxl2pJ9l0ceXZFKlK0lg9Utj/fgc2ka3FWR9lnMUnTPU47+TLG800bX03b78fI46lPJ07KU5cbpLnYiNI2QqorVMl3yZdLKhLlGCRP5pp0m24p6Ufed8HtRFZwl66p95/BEtmTInFOclZyVktttd2Quc3avUT96/c0iqnTtlp75GnJTWNBta5/2Mll62n9+H6kW2fs9vyZT8hu61NL34vuTu/BMuEta7f/AJZVme8vA0dl84S8f4MwAYjrgAAA12t2bt3YbAAcmU5BSq/Wim1t1SXesThl0Xpb5r8S8iXlBPYedWuP5mWRtnHkmUTx6rHuUUyI/tal70+a8jOn0Zop3elLg3h32RK9WuP5mOrXHmyXp7P3MgsOhfoRjwjs5IOWyXPY/IzSPSk1EZX6P0Z46Oj9128NRrp9GaKeOk+Dl5Ep1S/1h8B1a482Wq6xLXEzM8Wlvbgvoa6NGFNaMUktyXi7GrKc3UquMopvesHzR1qKR44J7CCk09p8y51xceFpa6ER/a9HfPs0l5HZkua6VLGMUn7zd33N6jr6tcfzMKmtxKVs5LTbKoY1MHuMVsxxfBeJjOCknGSTvrT1M3HjinrKy9rfJkSujNG9/St7ulh5kkkktGOFsMNUUZdWuPNmSjYnKcp+89lddNdfuJIws1xXivM0ZTm6lV+tFN71g+aOsxcE9hFNp7ROUYzWpLaIiXRelvmvxLyMqfRmind6T4OWHgiV6tcfzM86tcebLfT2fuZn9To3vgR5qwjsww1RQ0ra+fmZqNj0pNRH5RmWjUxcbN7Yu1+WBzf2vS96fNeRLumt3yHVrj+ZlqusS0pMzyxaZvbiiOyTMFKnLSs5NatJ3txsd929WrfvPerXb2tszISnKT3JlldUK1qC0ap2atJLHY8U/M4avR6i9Scfuy8ySaMeqX+m0IzlH3WeWUws99JkXHo1S3zf4l5HXQzbSp4qKT3vF82dXVrj+ZhQS2EpWzlybIwxqoPcYox03sWH81I5stzXTrWclitUouz7DtMXTX+sCEZOL2iycIzXDJbRx5FmqnRu46/ek7u3yOuOLvy8z1U1/t3+Jkeyk5PbEIRguGK0gACJM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2" name="AutoShape 8" descr="data:image/jpeg;base64,/9j/4AAQSkZJRgABAQAAAQABAAD/2wCEAAkGBhISEBQUExIVFRMQFA8VFBIUEBcVFRIUFRAVFhQSFRUXHCYfFxojGRQUHy8gIycpLCwsFR4xNTArNSYrLCkBCQoKDgwOGg8PGi0lHyQvLCkvLzA0LDUvLDIsLCwsKS8sKTQtLCwsLCwsLCwsKSwsLCksLCksLCwsLCwpLCwsLP/AABEIAKIBNwMBIgACEQEDEQH/xAAbAAEAAgMBAQAAAAAAAAAAAAAABQYCAwQBB//EAD4QAAIBAgEIBgYJBAMBAAAAAAABAgMRIQQFEjFBUWGRBhNxgaHRIiNCUrHBFTJicoKSsuHwFBYz8QdTosL/xAAaAQEAAwEBAQAAAAAAAAAAAAAAAgMEBQEG/8QAMREAAgICAAMECQUAAwAAAAAAAAECAwQREiFRBTFxgRMUIjJBYZGhsUJSwdHwFSPh/9oADAMBAAIRAxEAPwD7iAAAAAAAAAAAAAAAAAAAAAAAAAAAAAAAAAAAAAAAAAAAAAAAAAAAAAAAAAAAAAAAAAAAAAAAAAAAAAAAAAAAAAAAAAAAAAAAAAAAAAAAAAAclbOUIVIwm9FzwjJ/VlL3NLZK1nZ674XxPUm+48clHmzrBB596Sf0s46UNODjeSg/WwSlZ1FB/wCSCwvou8cG8HhIZrzxRyiGnRqRnHg8YvdKOuL4Mk4SUeLXIipxcuHfM7AeNlfy3pzktOWjpSnbW6cbxXe2k+49hXOx6gtkbb66VuySXiWEHJm3OlKvDTpSUlqexp7mnqZ1kGnF6ZOMlJcUXtAAHhIAAAAAAAAAAAAAAAAAAAAAAAAAAAAAAAAAAAAAAAAAAAxhNNXTumZAApPTzNtXRdSPpU3/AJFbGKvdX96KepvGN3jZ4XY8lG6s9T2F1NrqmpIzZWOsit1t62fE855dXrUlB1HJRs0p+lZx+q4t4xktV1a6dnchs35bWoVdKjOUKiw9HW+DWqS4PAvPTPMNPJ6ilTlFKpi6N/ShxS91+Hwrdj6ar0dkOKK5M+LstuxrHCx7a+O/5JzOPTLKcooxpz0YXXrHC/rOD3LelrInJaGnUhBOznKEU92lJK/iaj2MmndOzWKa1p70WQqjXHhgtGS3IndPjtey8ZbkUc2TpVacpOE31daEnfSVr6attWP8bLnk+URnFSi1KMkmmndNHyWrlmUZZVpwlPTm/RhdJJXtduy4Xb4H0Lo70Xjkquqk5Slrxah3QWHe7s4eZUoQTsl7f5Pquzch2WSVMNV/h659e/p5/EnAAcs7xjKVjyz3pdx5Ha9/wX88SPqZe28HZbLJeJOMHLuKbbo195I3a49mvkZJnFkeWNvRfc/kdawfbj5/I8lFxemSrsVi2jMAESwAAAAAAAAAAAAGDlfVz2fue1H44GnKq+hHDsR6lt6RGUlFbZt0XvXL9xpvdy/mBGf1st7v3W5Ehk+UaUb8+DJSrcSmvIhY9Izs965C7XHs8iOnl7bwwWy1vG5uyPLG3ovufyPXXJLZ5HKhKXCjtTPTBYO2/Hz+R7N2TKzSeSnsX7IWe9cv3MKtRQjfd4tnA8ulv5WsTjBy7ii2+Nb0yS0mtfP+ajM5skynTWOtazdT3bnbyItaemWwkpriRmADwkRWcqNanerQtJ650Hgqn2ov2Z+D3XI3J/8AkHJn9eNSnJYNON7Pbq8izlb6S9D4ZRecLQrb/Znwnbb9r4mqmVUnw2rzX8mDKjkQXHjvyfx8Oj+xhX/5CyVL0VUk9yhb9TRAZ0/5ArTTVKKpJ+19afN4Ll3ldy7N9SjNwqQcZLfqfFPU1xRzncqwaI+0lv8A30PlsjtXLluEnw+C1/6ZVKjk25NtvFtttt723rMQSeYc09fUx+pCzlx3R7/kzZKShHb7kcyuErZqK72YZrzHUr4paMNs3q7EtrJ2PQ2nbGpO+9aKXK3zJ+EEkkkkkrJJWSW5HTkeSOb+ytb+SONbmzb2npH0tHZlSWmtsiehfRl0qk6tTHRcoU3bWvaqfLmXE8jGysth6cu62Vs+KR3sbHhj1quAABUaDVL6n4X8CBjUJ6X1Pwv4FYUjZjLaZye0JacfMkcgn62Pf8GTLin/ALKzTe029bwXIlZTxPZVj5Xo46aLB1a/kmOrXHmyv9bwXIdduwe9YFfq76mn19dP99CwXa4/zaLy3Lm/I5KGX+q05a1dO213sc30tLX6PZZ/G/yKVVJ7NMsquKTb7+ZKxn3M9lKxpoVlUjdbeaZnC7xf83lbWuRoTUltHuk93NjTa1rvTuR1bOuLUbWW1q9+66N+RZfpuz1rdqa+RY65JbKI5NcpcKZ23MNO+pd+pGOjs2fLcaMuy7QslrfJLeQUXJ6RbOcYLikdDvhqwe/9jRnGg5Rw1xd7b8MTmpZ2d/Ss09qVreLuSU5pK7dktpNxlW0VKdd8GkyAUsbWd91sSUoUnClK+tqTfDA9+kocbb9HDzNuUyTpya92X6Syc29JrRmpphDclLfIg41TozfO9WP4vgyP0jpzfU0aibwSvjbgzXOPss5dM/8Asj4on5ySavufyPJ1FvWuO37SNX0jT97wfkI5fTbtpLvw+JzuCXQ+h9LD9yNedZWp98SJ61Ennp+rX3l8GQiZtojuBx86WrfImMzyu5/h+Z3qaTd2ta28EROaa6hpaWF9G2D4kj9IU/e/8vyM90XxvSN2JZFVLbXx/JvU09q5mRohlUJuyab3bfEz0OOHjzKWmu82qSlzTMnU7+w80nu5vyNNfLIww27l/MDn+knuS7W38CShJ8ymeRXF6bN2XZBCtHRq04zjubxXFO2D7Cn5z/48xbo1LfYq6l2Tj813lr+kX9l80baWcYvB4Pjq5miqy6n3GZL68XK5WLn1+P1PmdfohlkX/hb4xlGSfJ3J7onmqtCM4zozi3JSTkrJq1rd3zLro21cvIJX16t2/t8i2ztCyyHDJIop7Hpps44yf2/oj6Gbvex4R8/IkIppWUUkuP7HNlGc4xdl6TWxal2s5nnWe6HNsy8E58zb6amrkmSd5bl+Z+Q02ta79aIt52nuh4nTkOctN6LVpeDPJVSS2ThlVzlwpncDCODt3r5o8KjSYz/xv7r+BVFItc/8b+6/gU5SN+GtpnE7UenHzOqheTsldvUkdX9FV/65eHmaczT9fD8X6WWglfa65aSIYeNG+Dk2+/RXf6Kr/wBcvDzPY5BVbtoNcXayLEDP6zLojb/x8Or+39ETl9Dq6EVrtJXe9u9yL6ziS/SD/F+KPzK7pGrHXFDb6nPzmq7eFdEWTMkr0395/BEhLURnR9+qf3n8ESctRht99nYxXumPgVWNQ681TvWXZL4EVpHfmSXrl2S+B0bY6g/A4GPZu2K+aLMQWeZ2q/hj8WTpXM/y9b+GPxZixluZ2O0HqnfzRzzqYErnmpanBbG1fujgV9yJvPz9XT/nsmuyPtw8zmUT3VY/kvyR+kSubpXoTW7TS/Lf5kB1hP5gxpS+8/0o8yI6hslgy4rdfJkRSkZ9ZxOTSadt2BtoNykoq3pNLmXuPxMcZ/pN3WcTxzO76Cqe9HxPYZhnfGaS4Jt+JR6Wvqa/Vr3+kxqVXLJbv2ZpX4LBfE4o1LIms5ZMo5PKMVhFJ8pJsraqijU4vXUZadU4qX7UdnXPeOue8xyGg6snFNJpXx7V5nd9BVPej4kpShF6bIV122Liito4pVnrvisU9zJ3KcscaSftSSt2tXbOPJ8xO95yTS9lLX2sZ6n6cVsUW+b/AGKJOFk0kbK42UVSlLlvSX9nLpc95so0pT+qr21vYu85JVTOll84q0ZWXYi5xeuRijOG/b3r5HZUyKpFXcbrg7+Bz6R59K1ff8F5HOqp5GEv1Htlle/Y35kxmzLMdB/hfyMs7Zbo2jHByWL3L9yNyWfrIW95fuY5yqXrT4NLkkV+iTs+5q9ZksfXz15GtMOoa4K8lFe00ubLLSyOnBW0V2tK77yy2xV95Tj0Sv3p6SK71q3nbmmk5VNL2Y3x3tq1kTGhT3R5Iy0ty+SM08ja0kbqsFxkpSl3Hvtdifi15A9jG3eDKdMxgsGu1fzuZTMppOE5Rfstru2PkXSWDvz8yLz3mjrFpQ+utnvLd2mrFtUJafczm9o48rYcUe9Fcp1nFpp2aaaZOUek6t6UHf7LwfPUV6V02mrNa09aPNI6k6YWe8j5+nKto3wPRZf7oh7kuaMqfSam3jGSW/B25FY0hpFXqdZpXad/VfQt+eI6dBuONrSVtqX7XKrpFo6Pxf8ATxvtcrX927IXPGaXSblFXpv/AMcHw4lGNNQk6315GnPrlbCN6XwWzLNWd+qumm4vHDWnvO7LekcXFqmndq12rW/crmkNI0yxoSlxMwwzroV+jT5G3SNuTZU4TUlrj470acnoTm7Qi5O17Lca27YPBrZuLmk/ZMyco6kvqWhdJaeje0r+7ZfEgsryx1JuT27NyWpHJpDSKq8eFb2jRdmW3JRkdFCDlJRWuTS5k50mwhT+8/0nuYs0uHrJr0mvRj7q3viedKovq4PYpY8LrAyysU74pdyOhDHlViTlJc3+Cv6RZejT9VL77/SiraRaejMWqLb9qUmuyyXyZbmLVZn7Lbd/kyGztR0K01vekuyWPxucsKrTTWtNNdqLJn3NbqxUo/Xjs95bu0qsrp2as1rT1onjzVkPmVZtMqbX0fNFipdJ1b0oO++LwfPUbIdJ6beMZJb8HYrOkNI8eHX0JLtLIXx+xeppVKbs7qcXZ8Gilyum09abT7UWbo6n1Cvvlbsv53I/P+ampOpBXT+slrT97sM2PJV2ODZvzoSvpjclz1zXiR2R5a6c1JdlntW1EzHpRH/rl3SRW9IaRtnjwse5I5VOZbStQfIteS9Iac5KLTi3qbta+661GrpDT+rLti/ivmVjSLusn06SjPbGN997LHtuYra40TjJHVx7p5lU65d/LTKrpHfkFKjNWnJxl2pJ9l0ceXZFKlK0lg9Utj/fgc2ka3FWR9lnMUnTPU47+TLG800bX03b78fI46lPJ07KU5cbpLnYiNI2QqorVMl3yZdLKhLlGCRP5pp0m24p6Ufed8HtRFZwl66p95/BEtmTInFOclZyVktttd2Quc3avUT96/c0iqnTtlp75GnJTWNBta5/2Mll62n9+H6kW2fs9vyZT8hu61NL34vuTu/BMuEta7f/AJZVme8vA0dl84S8f4MwAYjrgAAA12t2bt3YbAAcmU5BSq/Wim1t1SXesThl0Xpb5r8S8iXlBPYedWuP5mWRtnHkmUTx6rHuUUyI/tal70+a8jOn0Zop3elLg3h32RK9WuP5mOrXHmyXp7P3MgsOhfoRjwjs5IOWyXPY/IzSPSk1EZX6P0Z46Oj9128NRrp9GaKeOk+Dl5Ep1S/1h8B1a482Wq6xLXEzM8Wlvbgvoa6NGFNaMUktyXi7GrKc3UquMopvesHzR1qKR44J7CCk09p8y51xceFpa6ER/a9HfPs0l5HZkua6VLGMUn7zd33N6jr6tcfzMKmtxKVs5LTbKoY1MHuMVsxxfBeJjOCknGSTvrT1M3HjinrKy9rfJkSujNG9/St7ulh5kkkktGOFsMNUUZdWuPNmSjYnKcp+89lddNdfuJIws1xXivM0ZTm6lV+tFN71g+aOsxcE9hFNp7ROUYzWpLaIiXRelvmvxLyMqfRmind6T4OWHgiV6tcfzM86tcebLfT2fuZn9To3vgR5qwjsww1RQ0ra+fmZqNj0pNRH5RmWjUxcbN7Yu1+WBzf2vS96fNeRLumt3yHVrj+ZlqusS0pMzyxaZvbiiOyTMFKnLSs5NatJ3txsd929WrfvPerXb2tszISnKT3JlldUK1qC0ap2atJLHY8U/M4avR6i9Scfuy8ySaMeqX+m0IzlH3WeWUws99JkXHo1S3zf4l5HXQzbSp4qKT3vF82dXVrj+ZhQS2EpWzlybIwxqoPcYox03sWH81I5stzXTrWclitUouz7DtMXTX+sCEZOL2iycIzXDJbRx5FmqnRu46/ek7u3yOuOLvy8z1U1/t3+Jkeyk5PbEIRguGK0gACJM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4" name="AutoShape 10" descr="data:image/jpeg;base64,/9j/4AAQSkZJRgABAQAAAQABAAD/2wCEAAkGBhISEBQUExIVFRMQFA8VFBIUEBcVFRIUFRAVFhQSFRUXHCYfFxojGRQUHy8gIycpLCwsFR4xNTArNSYrLCkBCQoKDgwOGg8PGi0lHyQvLCkvLzA0LDUvLDIsLCwsKS8sKTQtLCwsLCwsLCwsKSwsLCksLCksLCwsLCwpLCwsLP/AABEIAKIBNwMBIgACEQEDEQH/xAAbAAEAAgMBAQAAAAAAAAAAAAAABQYCAwQBB//EAD4QAAIBAgEIBgYJBAMBAAAAAAABAgMRIQQFEjFBUWGRBhNxgaHRIiNCUrHBFTJicoKSsuHwFBYz8QdTosL/xAAaAQEAAwEBAQAAAAAAAAAAAAAAAgMEBQEG/8QAMREAAgICAAMECQUAAwAAAAAAAAECAwQREiFRBTFxgRMUIjJBYZGhsUJSwdHwFSPh/9oADAMBAAIRAxEAPwD7iAAAAAAAAAAAAAAAAAAAAAAAAAAAAAAAAAAAAAAAAAAAAAAAAAAAAAAAAAAAAAAAAAAAAAAAAAAAAAAAAAAAAAAAAAAAAAAAAAAAAAAAAAAclbOUIVIwm9FzwjJ/VlL3NLZK1nZ674XxPUm+48clHmzrBB596Sf0s46UNODjeSg/WwSlZ1FB/wCSCwvou8cG8HhIZrzxRyiGnRqRnHg8YvdKOuL4Mk4SUeLXIipxcuHfM7AeNlfy3pzktOWjpSnbW6cbxXe2k+49hXOx6gtkbb66VuySXiWEHJm3OlKvDTpSUlqexp7mnqZ1kGnF6ZOMlJcUXtAAHhIAAAAAAAAAAAAAAAAAAAAAAAAAAAAAAAAAAAAAAAAAAAxhNNXTumZAApPTzNtXRdSPpU3/AJFbGKvdX96KepvGN3jZ4XY8lG6s9T2F1NrqmpIzZWOsit1t62fE855dXrUlB1HJRs0p+lZx+q4t4xktV1a6dnchs35bWoVdKjOUKiw9HW+DWqS4PAvPTPMNPJ6ilTlFKpi6N/ShxS91+Hwrdj6ar0dkOKK5M+LstuxrHCx7a+O/5JzOPTLKcooxpz0YXXrHC/rOD3LelrInJaGnUhBOznKEU92lJK/iaj2MmndOzWKa1p70WQqjXHhgtGS3IndPjtey8ZbkUc2TpVacpOE31daEnfSVr6attWP8bLnk+URnFSi1KMkmmndNHyWrlmUZZVpwlPTm/RhdJJXtduy4Xb4H0Lo70Xjkquqk5Slrxah3QWHe7s4eZUoQTsl7f5Pquzch2WSVMNV/h659e/p5/EnAAcs7xjKVjyz3pdx5Ha9/wX88SPqZe28HZbLJeJOMHLuKbbo195I3a49mvkZJnFkeWNvRfc/kdawfbj5/I8lFxemSrsVi2jMAESwAAAAAAAAAAAAGDlfVz2fue1H44GnKq+hHDsR6lt6RGUlFbZt0XvXL9xpvdy/mBGf1st7v3W5Ehk+UaUb8+DJSrcSmvIhY9Izs965C7XHs8iOnl7bwwWy1vG5uyPLG3ovufyPXXJLZ5HKhKXCjtTPTBYO2/Hz+R7N2TKzSeSnsX7IWe9cv3MKtRQjfd4tnA8ulv5WsTjBy7ii2+Nb0yS0mtfP+ajM5skynTWOtazdT3bnbyItaemWwkpriRmADwkRWcqNanerQtJ650Hgqn2ov2Z+D3XI3J/8AkHJn9eNSnJYNON7Pbq8izlb6S9D4ZRecLQrb/Znwnbb9r4mqmVUnw2rzX8mDKjkQXHjvyfx8Oj+xhX/5CyVL0VUk9yhb9TRAZ0/5ArTTVKKpJ+19afN4Ll3ldy7N9SjNwqQcZLfqfFPU1xRzncqwaI+0lv8A30PlsjtXLluEnw+C1/6ZVKjk25NtvFtttt723rMQSeYc09fUx+pCzlx3R7/kzZKShHb7kcyuErZqK72YZrzHUr4paMNs3q7EtrJ2PQ2nbGpO+9aKXK3zJ+EEkkkkkrJJWSW5HTkeSOb+ytb+SONbmzb2npH0tHZlSWmtsiehfRl0qk6tTHRcoU3bWvaqfLmXE8jGysth6cu62Vs+KR3sbHhj1quAABUaDVL6n4X8CBjUJ6X1Pwv4FYUjZjLaZye0JacfMkcgn62Pf8GTLin/ALKzTe029bwXIlZTxPZVj5Xo46aLB1a/kmOrXHmyv9bwXIdduwe9YFfq76mn19dP99CwXa4/zaLy3Lm/I5KGX+q05a1dO213sc30tLX6PZZ/G/yKVVJ7NMsquKTb7+ZKxn3M9lKxpoVlUjdbeaZnC7xf83lbWuRoTUltHuk93NjTa1rvTuR1bOuLUbWW1q9+66N+RZfpuz1rdqa+RY65JbKI5NcpcKZ23MNO+pd+pGOjs2fLcaMuy7QslrfJLeQUXJ6RbOcYLikdDvhqwe/9jRnGg5Rw1xd7b8MTmpZ2d/Ss09qVreLuSU5pK7dktpNxlW0VKdd8GkyAUsbWd91sSUoUnClK+tqTfDA9+kocbb9HDzNuUyTpya92X6Syc29JrRmpphDclLfIg41TozfO9WP4vgyP0jpzfU0aibwSvjbgzXOPss5dM/8Asj4on5ySavufyPJ1FvWuO37SNX0jT97wfkI5fTbtpLvw+JzuCXQ+h9LD9yNedZWp98SJ61Ennp+rX3l8GQiZtojuBx86WrfImMzyu5/h+Z3qaTd2ta28EROaa6hpaWF9G2D4kj9IU/e/8vyM90XxvSN2JZFVLbXx/JvU09q5mRohlUJuyab3bfEz0OOHjzKWmu82qSlzTMnU7+w80nu5vyNNfLIww27l/MDn+knuS7W38CShJ8ymeRXF6bN2XZBCtHRq04zjubxXFO2D7Cn5z/48xbo1LfYq6l2Tj813lr+kX9l80baWcYvB4Pjq5miqy6n3GZL68XK5WLn1+P1PmdfohlkX/hb4xlGSfJ3J7onmqtCM4zozi3JSTkrJq1rd3zLro21cvIJX16t2/t8i2ztCyyHDJIop7Hpps44yf2/oj6Gbvex4R8/IkIppWUUkuP7HNlGc4xdl6TWxal2s5nnWe6HNsy8E58zb6amrkmSd5bl+Z+Q02ta79aIt52nuh4nTkOctN6LVpeDPJVSS2ThlVzlwpncDCODt3r5o8KjSYz/xv7r+BVFItc/8b+6/gU5SN+GtpnE7UenHzOqheTsldvUkdX9FV/65eHmaczT9fD8X6WWglfa65aSIYeNG+Dk2+/RXf6Kr/wBcvDzPY5BVbtoNcXayLEDP6zLojb/x8Or+39ETl9Dq6EVrtJXe9u9yL6ziS/SD/F+KPzK7pGrHXFDb6nPzmq7eFdEWTMkr0395/BEhLURnR9+qf3n8ESctRht99nYxXumPgVWNQ681TvWXZL4EVpHfmSXrl2S+B0bY6g/A4GPZu2K+aLMQWeZ2q/hj8WTpXM/y9b+GPxZixluZ2O0HqnfzRzzqYErnmpanBbG1fujgV9yJvPz9XT/nsmuyPtw8zmUT3VY/kvyR+kSubpXoTW7TS/Lf5kB1hP5gxpS+8/0o8yI6hslgy4rdfJkRSkZ9ZxOTSadt2BtoNykoq3pNLmXuPxMcZ/pN3WcTxzO76Cqe9HxPYZhnfGaS4Jt+JR6Wvqa/Vr3+kxqVXLJbv2ZpX4LBfE4o1LIms5ZMo5PKMVhFJ8pJsraqijU4vXUZadU4qX7UdnXPeOue8xyGg6snFNJpXx7V5nd9BVPej4kpShF6bIV122Liito4pVnrvisU9zJ3KcscaSftSSt2tXbOPJ8xO95yTS9lLX2sZ6n6cVsUW+b/AGKJOFk0kbK42UVSlLlvSX9nLpc95so0pT+qr21vYu85JVTOll84q0ZWXYi5xeuRijOG/b3r5HZUyKpFXcbrg7+Bz6R59K1ff8F5HOqp5GEv1Htlle/Y35kxmzLMdB/hfyMs7Zbo2jHByWL3L9yNyWfrIW95fuY5yqXrT4NLkkV+iTs+5q9ZksfXz15GtMOoa4K8lFe00ubLLSyOnBW0V2tK77yy2xV95Tj0Sv3p6SK71q3nbmmk5VNL2Y3x3tq1kTGhT3R5Iy0ty+SM08ja0kbqsFxkpSl3Hvtdifi15A9jG3eDKdMxgsGu1fzuZTMppOE5Rfstru2PkXSWDvz8yLz3mjrFpQ+utnvLd2mrFtUJafczm9o48rYcUe9Fcp1nFpp2aaaZOUek6t6UHf7LwfPUV6V02mrNa09aPNI6k6YWe8j5+nKto3wPRZf7oh7kuaMqfSam3jGSW/B25FY0hpFXqdZpXad/VfQt+eI6dBuONrSVtqX7XKrpFo6Pxf8ATxvtcrX927IXPGaXSblFXpv/AMcHw4lGNNQk6315GnPrlbCN6XwWzLNWd+qumm4vHDWnvO7LekcXFqmndq12rW/crmkNI0yxoSlxMwwzroV+jT5G3SNuTZU4TUlrj470acnoTm7Qi5O17Lca27YPBrZuLmk/ZMyco6kvqWhdJaeje0r+7ZfEgsryx1JuT27NyWpHJpDSKq8eFb2jRdmW3JRkdFCDlJRWuTS5k50mwhT+8/0nuYs0uHrJr0mvRj7q3viedKovq4PYpY8LrAyysU74pdyOhDHlViTlJc3+Cv6RZejT9VL77/SiraRaejMWqLb9qUmuyyXyZbmLVZn7Lbd/kyGztR0K01vekuyWPxucsKrTTWtNNdqLJn3NbqxUo/Xjs95bu0qsrp2as1rT1onjzVkPmVZtMqbX0fNFipdJ1b0oO++LwfPUbIdJ6beMZJb8HYrOkNI8eHX0JLtLIXx+xeppVKbs7qcXZ8Gilyum09abT7UWbo6n1Cvvlbsv53I/P+ampOpBXT+slrT97sM2PJV2ODZvzoSvpjclz1zXiR2R5a6c1JdlntW1EzHpRH/rl3SRW9IaRtnjwse5I5VOZbStQfIteS9Iac5KLTi3qbta+661GrpDT+rLti/ivmVjSLusn06SjPbGN997LHtuYra40TjJHVx7p5lU65d/LTKrpHfkFKjNWnJxl2pJ9l0ceXZFKlK0lg9Utj/fgc2ka3FWR9lnMUnTPU47+TLG800bX03b78fI46lPJ07KU5cbpLnYiNI2QqorVMl3yZdLKhLlGCRP5pp0m24p6Ufed8HtRFZwl66p95/BEtmTInFOclZyVktttd2Quc3avUT96/c0iqnTtlp75GnJTWNBta5/2Mll62n9+H6kW2fs9vyZT8hu61NL34vuTu/BMuEta7f/AJZVme8vA0dl84S8f4MwAYjrgAAA12t2bt3YbAAcmU5BSq/Wim1t1SXesThl0Xpb5r8S8iXlBPYedWuP5mWRtnHkmUTx6rHuUUyI/tal70+a8jOn0Zop3elLg3h32RK9WuP5mOrXHmyXp7P3MgsOhfoRjwjs5IOWyXPY/IzSPSk1EZX6P0Z46Oj9128NRrp9GaKeOk+Dl5Ep1S/1h8B1a482Wq6xLXEzM8Wlvbgvoa6NGFNaMUktyXi7GrKc3UquMopvesHzR1qKR44J7CCk09p8y51xceFpa6ER/a9HfPs0l5HZkua6VLGMUn7zd33N6jr6tcfzMKmtxKVs5LTbKoY1MHuMVsxxfBeJjOCknGSTvrT1M3HjinrKy9rfJkSujNG9/St7ulh5kkkktGOFsMNUUZdWuPNmSjYnKcp+89lddNdfuJIws1xXivM0ZTm6lV+tFN71g+aOsxcE9hFNp7ROUYzWpLaIiXRelvmvxLyMqfRmind6T4OWHgiV6tcfzM86tcebLfT2fuZn9To3vgR5qwjsww1RQ0ra+fmZqNj0pNRH5RmWjUxcbN7Yu1+WBzf2vS96fNeRLumt3yHVrj+ZlqusS0pMzyxaZvbiiOyTMFKnLSs5NatJ3txsd929WrfvPerXb2tszISnKT3JlldUK1qC0ap2atJLHY8U/M4avR6i9Scfuy8ySaMeqX+m0IzlH3WeWUws99JkXHo1S3zf4l5HXQzbSp4qKT3vF82dXVrj+ZhQS2EpWzlybIwxqoPcYox03sWH81I5stzXTrWclitUouz7DtMXTX+sCEZOL2iycIzXDJbRx5FmqnRu46/ek7u3yOuOLvy8z1U1/t3+Jkeyk5PbEIRguGK0gACJM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6" name="AutoShape 12" descr="data:image/jpeg;base64,/9j/4AAQSkZJRgABAQAAAQABAAD/2wCEAAkGBhISEBQUExIVFRMQFA8VFBIUEBcVFRIUFRAVFhQSFRUXHCYfFxojGRQUHy8gIycpLCwsFR4xNTArNSYrLCkBCQoKDgwOGg8PGi0lHyQvLCkvLzA0LDUvLDIsLCwsKS8sKTQtLCwsLCwsLCwsKSwsLCksLCksLCwsLCwpLCwsLP/AABEIAKIBNwMBIgACEQEDEQH/xAAbAAEAAgMBAQAAAAAAAAAAAAAABQYCAwQBB//EAD4QAAIBAgEIBgYJBAMBAAAAAAABAgMRIQQFEjFBUWGRBhNxgaHRIiNCUrHBFTJicoKSsuHwFBYz8QdTosL/xAAaAQEAAwEBAQAAAAAAAAAAAAAAAgMEBQEG/8QAMREAAgICAAMECQUAAwAAAAAAAAECAwQREiFRBTFxgRMUIjJBYZGhsUJSwdHwFSPh/9oADAMBAAIRAxEAPwD7iAAAAAAAAAAAAAAAAAAAAAAAAAAAAAAAAAAAAAAAAAAAAAAAAAAAAAAAAAAAAAAAAAAAAAAAAAAAAAAAAAAAAAAAAAAAAAAAAAAAAAAAAAAclbOUIVIwm9FzwjJ/VlL3NLZK1nZ674XxPUm+48clHmzrBB596Sf0s46UNODjeSg/WwSlZ1FB/wCSCwvou8cG8HhIZrzxRyiGnRqRnHg8YvdKOuL4Mk4SUeLXIipxcuHfM7AeNlfy3pzktOWjpSnbW6cbxXe2k+49hXOx6gtkbb66VuySXiWEHJm3OlKvDTpSUlqexp7mnqZ1kGnF6ZOMlJcUXtAAHhIAAAAAAAAAAAAAAAAAAAAAAAAAAAAAAAAAAAAAAAAAAAxhNNXTumZAApPTzNtXRdSPpU3/AJFbGKvdX96KepvGN3jZ4XY8lG6s9T2F1NrqmpIzZWOsit1t62fE855dXrUlB1HJRs0p+lZx+q4t4xktV1a6dnchs35bWoVdKjOUKiw9HW+DWqS4PAvPTPMNPJ6ilTlFKpi6N/ShxS91+Hwrdj6ar0dkOKK5M+LstuxrHCx7a+O/5JzOPTLKcooxpz0YXXrHC/rOD3LelrInJaGnUhBOznKEU92lJK/iaj2MmndOzWKa1p70WQqjXHhgtGS3IndPjtey8ZbkUc2TpVacpOE31daEnfSVr6attWP8bLnk+URnFSi1KMkmmndNHyWrlmUZZVpwlPTm/RhdJJXtduy4Xb4H0Lo70Xjkquqk5Slrxah3QWHe7s4eZUoQTsl7f5Pquzch2WSVMNV/h659e/p5/EnAAcs7xjKVjyz3pdx5Ha9/wX88SPqZe28HZbLJeJOMHLuKbbo195I3a49mvkZJnFkeWNvRfc/kdawfbj5/I8lFxemSrsVi2jMAESwAAAAAAAAAAAAGDlfVz2fue1H44GnKq+hHDsR6lt6RGUlFbZt0XvXL9xpvdy/mBGf1st7v3W5Ehk+UaUb8+DJSrcSmvIhY9Izs965C7XHs8iOnl7bwwWy1vG5uyPLG3ovufyPXXJLZ5HKhKXCjtTPTBYO2/Hz+R7N2TKzSeSnsX7IWe9cv3MKtRQjfd4tnA8ulv5WsTjBy7ii2+Nb0yS0mtfP+ajM5skynTWOtazdT3bnbyItaemWwkpriRmADwkRWcqNanerQtJ650Hgqn2ov2Z+D3XI3J/8AkHJn9eNSnJYNON7Pbq8izlb6S9D4ZRecLQrb/Znwnbb9r4mqmVUnw2rzX8mDKjkQXHjvyfx8Oj+xhX/5CyVL0VUk9yhb9TRAZ0/5ArTTVKKpJ+19afN4Ll3ldy7N9SjNwqQcZLfqfFPU1xRzncqwaI+0lv8A30PlsjtXLluEnw+C1/6ZVKjk25NtvFtttt723rMQSeYc09fUx+pCzlx3R7/kzZKShHb7kcyuErZqK72YZrzHUr4paMNs3q7EtrJ2PQ2nbGpO+9aKXK3zJ+EEkkkkkrJJWSW5HTkeSOb+ytb+SONbmzb2npH0tHZlSWmtsiehfRl0qk6tTHRcoU3bWvaqfLmXE8jGysth6cu62Vs+KR3sbHhj1quAABUaDVL6n4X8CBjUJ6X1Pwv4FYUjZjLaZye0JacfMkcgn62Pf8GTLin/ALKzTe029bwXIlZTxPZVj5Xo46aLB1a/kmOrXHmyv9bwXIdduwe9YFfq76mn19dP99CwXa4/zaLy3Lm/I5KGX+q05a1dO213sc30tLX6PZZ/G/yKVVJ7NMsquKTb7+ZKxn3M9lKxpoVlUjdbeaZnC7xf83lbWuRoTUltHuk93NjTa1rvTuR1bOuLUbWW1q9+66N+RZfpuz1rdqa+RY65JbKI5NcpcKZ23MNO+pd+pGOjs2fLcaMuy7QslrfJLeQUXJ6RbOcYLikdDvhqwe/9jRnGg5Rw1xd7b8MTmpZ2d/Ss09qVreLuSU5pK7dktpNxlW0VKdd8GkyAUsbWd91sSUoUnClK+tqTfDA9+kocbb9HDzNuUyTpya92X6Syc29JrRmpphDclLfIg41TozfO9WP4vgyP0jpzfU0aibwSvjbgzXOPss5dM/8Asj4on5ySavufyPJ1FvWuO37SNX0jT97wfkI5fTbtpLvw+JzuCXQ+h9LD9yNedZWp98SJ61Ennp+rX3l8GQiZtojuBx86WrfImMzyu5/h+Z3qaTd2ta28EROaa6hpaWF9G2D4kj9IU/e/8vyM90XxvSN2JZFVLbXx/JvU09q5mRohlUJuyab3bfEz0OOHjzKWmu82qSlzTMnU7+w80nu5vyNNfLIww27l/MDn+knuS7W38CShJ8ymeRXF6bN2XZBCtHRq04zjubxXFO2D7Cn5z/48xbo1LfYq6l2Tj813lr+kX9l80baWcYvB4Pjq5miqy6n3GZL68XK5WLn1+P1PmdfohlkX/hb4xlGSfJ3J7onmqtCM4zozi3JSTkrJq1rd3zLro21cvIJX16t2/t8i2ztCyyHDJIop7Hpps44yf2/oj6Gbvex4R8/IkIppWUUkuP7HNlGc4xdl6TWxal2s5nnWe6HNsy8E58zb6amrkmSd5bl+Z+Q02ta79aIt52nuh4nTkOctN6LVpeDPJVSS2ThlVzlwpncDCODt3r5o8KjSYz/xv7r+BVFItc/8b+6/gU5SN+GtpnE7UenHzOqheTsldvUkdX9FV/65eHmaczT9fD8X6WWglfa65aSIYeNG+Dk2+/RXf6Kr/wBcvDzPY5BVbtoNcXayLEDP6zLojb/x8Or+39ETl9Dq6EVrtJXe9u9yL6ziS/SD/F+KPzK7pGrHXFDb6nPzmq7eFdEWTMkr0395/BEhLURnR9+qf3n8ESctRht99nYxXumPgVWNQ681TvWXZL4EVpHfmSXrl2S+B0bY6g/A4GPZu2K+aLMQWeZ2q/hj8WTpXM/y9b+GPxZixluZ2O0HqnfzRzzqYErnmpanBbG1fujgV9yJvPz9XT/nsmuyPtw8zmUT3VY/kvyR+kSubpXoTW7TS/Lf5kB1hP5gxpS+8/0o8yI6hslgy4rdfJkRSkZ9ZxOTSadt2BtoNykoq3pNLmXuPxMcZ/pN3WcTxzO76Cqe9HxPYZhnfGaS4Jt+JR6Wvqa/Vr3+kxqVXLJbv2ZpX4LBfE4o1LIms5ZMo5PKMVhFJ8pJsraqijU4vXUZadU4qX7UdnXPeOue8xyGg6snFNJpXx7V5nd9BVPej4kpShF6bIV122Liito4pVnrvisU9zJ3KcscaSftSSt2tXbOPJ8xO95yTS9lLX2sZ6n6cVsUW+b/AGKJOFk0kbK42UVSlLlvSX9nLpc95so0pT+qr21vYu85JVTOll84q0ZWXYi5xeuRijOG/b3r5HZUyKpFXcbrg7+Bz6R59K1ff8F5HOqp5GEv1Htlle/Y35kxmzLMdB/hfyMs7Zbo2jHByWL3L9yNyWfrIW95fuY5yqXrT4NLkkV+iTs+5q9ZksfXz15GtMOoa4K8lFe00ubLLSyOnBW0V2tK77yy2xV95Tj0Sv3p6SK71q3nbmmk5VNL2Y3x3tq1kTGhT3R5Iy0ty+SM08ja0kbqsFxkpSl3Hvtdifi15A9jG3eDKdMxgsGu1fzuZTMppOE5Rfstru2PkXSWDvz8yLz3mjrFpQ+utnvLd2mrFtUJafczm9o48rYcUe9Fcp1nFpp2aaaZOUek6t6UHf7LwfPUV6V02mrNa09aPNI6k6YWe8j5+nKto3wPRZf7oh7kuaMqfSam3jGSW/B25FY0hpFXqdZpXad/VfQt+eI6dBuONrSVtqX7XKrpFo6Pxf8ATxvtcrX927IXPGaXSblFXpv/AMcHw4lGNNQk6315GnPrlbCN6XwWzLNWd+qumm4vHDWnvO7LekcXFqmndq12rW/crmkNI0yxoSlxMwwzroV+jT5G3SNuTZU4TUlrj470acnoTm7Qi5O17Lca27YPBrZuLmk/ZMyco6kvqWhdJaeje0r+7ZfEgsryx1JuT27NyWpHJpDSKq8eFb2jRdmW3JRkdFCDlJRWuTS5k50mwhT+8/0nuYs0uHrJr0mvRj7q3viedKovq4PYpY8LrAyysU74pdyOhDHlViTlJc3+Cv6RZejT9VL77/SiraRaejMWqLb9qUmuyyXyZbmLVZn7Lbd/kyGztR0K01vekuyWPxucsKrTTWtNNdqLJn3NbqxUo/Xjs95bu0qsrp2as1rT1onjzVkPmVZtMqbX0fNFipdJ1b0oO++LwfPUbIdJ6beMZJb8HYrOkNI8eHX0JLtLIXx+xeppVKbs7qcXZ8Gilyum09abT7UWbo6n1Cvvlbsv53I/P+ampOpBXT+slrT97sM2PJV2ODZvzoSvpjclz1zXiR2R5a6c1JdlntW1EzHpRH/rl3SRW9IaRtnjwse5I5VOZbStQfIteS9Iac5KLTi3qbta+661GrpDT+rLti/ivmVjSLusn06SjPbGN997LHtuYra40TjJHVx7p5lU65d/LTKrpHfkFKjNWnJxl2pJ9l0ceXZFKlK0lg9Utj/fgc2ka3FWR9lnMUnTPU47+TLG800bX03b78fI46lPJ07KU5cbpLnYiNI2QqorVMl3yZdLKhLlGCRP5pp0m24p6Ufed8HtRFZwl66p95/BEtmTInFOclZyVktttd2Quc3avUT96/c0iqnTtlp75GnJTWNBta5/2Mll62n9+H6kW2fs9vyZT8hu61NL34vuTu/BMuEta7f/AJZVme8vA0dl84S8f4MwAYjrgAAA12t2bt3YbAAcmU5BSq/Wim1t1SXesThl0Xpb5r8S8iXlBPYedWuP5mWRtnHkmUTx6rHuUUyI/tal70+a8jOn0Zop3elLg3h32RK9WuP5mOrXHmyXp7P3MgsOhfoRjwjs5IOWyXPY/IzSPSk1EZX6P0Z46Oj9128NRrp9GaKeOk+Dl5Ep1S/1h8B1a482Wq6xLXEzM8Wlvbgvoa6NGFNaMUktyXi7GrKc3UquMopvesHzR1qKR44J7CCk09p8y51xceFpa6ER/a9HfPs0l5HZkua6VLGMUn7zd33N6jr6tcfzMKmtxKVs5LTbKoY1MHuMVsxxfBeJjOCknGSTvrT1M3HjinrKy9rfJkSujNG9/St7ulh5kkkktGOFsMNUUZdWuPNmSjYnKcp+89lddNdfuJIws1xXivM0ZTm6lV+tFN71g+aOsxcE9hFNp7ROUYzWpLaIiXRelvmvxLyMqfRmind6T4OWHgiV6tcfzM86tcebLfT2fuZn9To3vgR5qwjsww1RQ0ra+fmZqNj0pNRH5RmWjUxcbN7Yu1+WBzf2vS96fNeRLumt3yHVrj+ZlqusS0pMzyxaZvbiiOyTMFKnLSs5NatJ3txsd929WrfvPerXb2tszISnKT3JlldUK1qC0ap2atJLHY8U/M4avR6i9Scfuy8ySaMeqX+m0IzlH3WeWUws99JkXHo1S3zf4l5HXQzbSp4qKT3vF82dXVrj+ZhQS2EpWzlybIwxqoPcYox03sWH81I5stzXTrWclitUouz7DtMXTX+sCEZOL2iycIzXDJbRx5FmqnRu46/ek7u3yOuOLvy8z1U1/t3+Jkeyk5PbEIRguGK0gACJM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8" name="AutoShape 14" descr="data:image/jpeg;base64,/9j/4AAQSkZJRgABAQAAAQABAAD/2wCEAAkGBhISEBQUExIVFRMQFA8VFBIUEBcVFRIUFRAVFhQSFRUXHCYfFxojGRQUHy8gIycpLCwsFR4xNTArNSYrLCkBCQoKDgwOGg8PGi0lHyQvLCkvLzA0LDUvLDIsLCwsKS8sKTQtLCwsLCwsLCwsKSwsLCksLCksLCwsLCwpLCwsLP/AABEIAKIBNwMBIgACEQEDEQH/xAAbAAEAAgMBAQAAAAAAAAAAAAAABQYCAwQBB//EAD4QAAIBAgEIBgYJBAMBAAAAAAABAgMRIQQFEjFBUWGRBhNxgaHRIiNCUrHBFTJicoKSsuHwFBYz8QdTosL/xAAaAQEAAwEBAQAAAAAAAAAAAAAAAgMEBQEG/8QAMREAAgICAAMECQUAAwAAAAAAAAECAwQREiFRBTFxgRMUIjJBYZGhsUJSwdHwFSPh/9oADAMBAAIRAxEAPwD7iAAAAAAAAAAAAAAAAAAAAAAAAAAAAAAAAAAAAAAAAAAAAAAAAAAAAAAAAAAAAAAAAAAAAAAAAAAAAAAAAAAAAAAAAAAAAAAAAAAAAAAAAAAclbOUIVIwm9FzwjJ/VlL3NLZK1nZ674XxPUm+48clHmzrBB596Sf0s46UNODjeSg/WwSlZ1FB/wCSCwvou8cG8HhIZrzxRyiGnRqRnHg8YvdKOuL4Mk4SUeLXIipxcuHfM7AeNlfy3pzktOWjpSnbW6cbxXe2k+49hXOx6gtkbb66VuySXiWEHJm3OlKvDTpSUlqexp7mnqZ1kGnF6ZOMlJcUXtAAHhIAAAAAAAAAAAAAAAAAAAAAAAAAAAAAAAAAAAAAAAAAAAxhNNXTumZAApPTzNtXRdSPpU3/AJFbGKvdX96KepvGN3jZ4XY8lG6s9T2F1NrqmpIzZWOsit1t62fE855dXrUlB1HJRs0p+lZx+q4t4xktV1a6dnchs35bWoVdKjOUKiw9HW+DWqS4PAvPTPMNPJ6ilTlFKpi6N/ShxS91+Hwrdj6ar0dkOKK5M+LstuxrHCx7a+O/5JzOPTLKcooxpz0YXXrHC/rOD3LelrInJaGnUhBOznKEU92lJK/iaj2MmndOzWKa1p70WQqjXHhgtGS3IndPjtey8ZbkUc2TpVacpOE31daEnfSVr6attWP8bLnk+URnFSi1KMkmmndNHyWrlmUZZVpwlPTm/RhdJJXtduy4Xb4H0Lo70Xjkquqk5Slrxah3QWHe7s4eZUoQTsl7f5Pquzch2WSVMNV/h659e/p5/EnAAcs7xjKVjyz3pdx5Ha9/wX88SPqZe28HZbLJeJOMHLuKbbo195I3a49mvkZJnFkeWNvRfc/kdawfbj5/I8lFxemSrsVi2jMAESwAAAAAAAAAAAAGDlfVz2fue1H44GnKq+hHDsR6lt6RGUlFbZt0XvXL9xpvdy/mBGf1st7v3W5Ehk+UaUb8+DJSrcSmvIhY9Izs965C7XHs8iOnl7bwwWy1vG5uyPLG3ovufyPXXJLZ5HKhKXCjtTPTBYO2/Hz+R7N2TKzSeSnsX7IWe9cv3MKtRQjfd4tnA8ulv5WsTjBy7ii2+Nb0yS0mtfP+ajM5skynTWOtazdT3bnbyItaemWwkpriRmADwkRWcqNanerQtJ650Hgqn2ov2Z+D3XI3J/8AkHJn9eNSnJYNON7Pbq8izlb6S9D4ZRecLQrb/Znwnbb9r4mqmVUnw2rzX8mDKjkQXHjvyfx8Oj+xhX/5CyVL0VUk9yhb9TRAZ0/5ArTTVKKpJ+19afN4Ll3ldy7N9SjNwqQcZLfqfFPU1xRzncqwaI+0lv8A30PlsjtXLluEnw+C1/6ZVKjk25NtvFtttt723rMQSeYc09fUx+pCzlx3R7/kzZKShHb7kcyuErZqK72YZrzHUr4paMNs3q7EtrJ2PQ2nbGpO+9aKXK3zJ+EEkkkkkrJJWSW5HTkeSOb+ytb+SONbmzb2npH0tHZlSWmtsiehfRl0qk6tTHRcoU3bWvaqfLmXE8jGysth6cu62Vs+KR3sbHhj1quAABUaDVL6n4X8CBjUJ6X1Pwv4FYUjZjLaZye0JacfMkcgn62Pf8GTLin/ALKzTe029bwXIlZTxPZVj5Xo46aLB1a/kmOrXHmyv9bwXIdduwe9YFfq76mn19dP99CwXa4/zaLy3Lm/I5KGX+q05a1dO213sc30tLX6PZZ/G/yKVVJ7NMsquKTb7+ZKxn3M9lKxpoVlUjdbeaZnC7xf83lbWuRoTUltHuk93NjTa1rvTuR1bOuLUbWW1q9+66N+RZfpuz1rdqa+RY65JbKI5NcpcKZ23MNO+pd+pGOjs2fLcaMuy7QslrfJLeQUXJ6RbOcYLikdDvhqwe/9jRnGg5Rw1xd7b8MTmpZ2d/Ss09qVreLuSU5pK7dktpNxlW0VKdd8GkyAUsbWd91sSUoUnClK+tqTfDA9+kocbb9HDzNuUyTpya92X6Syc29JrRmpphDclLfIg41TozfO9WP4vgyP0jpzfU0aibwSvjbgzXOPss5dM/8Asj4on5ySavufyPJ1FvWuO37SNX0jT97wfkI5fTbtpLvw+JzuCXQ+h9LD9yNedZWp98SJ61Ennp+rX3l8GQiZtojuBx86WrfImMzyu5/h+Z3qaTd2ta28EROaa6hpaWF9G2D4kj9IU/e/8vyM90XxvSN2JZFVLbXx/JvU09q5mRohlUJuyab3bfEz0OOHjzKWmu82qSlzTMnU7+w80nu5vyNNfLIww27l/MDn+knuS7W38CShJ8ymeRXF6bN2XZBCtHRq04zjubxXFO2D7Cn5z/48xbo1LfYq6l2Tj813lr+kX9l80baWcYvB4Pjq5miqy6n3GZL68XK5WLn1+P1PmdfohlkX/hb4xlGSfJ3J7onmqtCM4zozi3JSTkrJq1rd3zLro21cvIJX16t2/t8i2ztCyyHDJIop7Hpps44yf2/oj6Gbvex4R8/IkIppWUUkuP7HNlGc4xdl6TWxal2s5nnWe6HNsy8E58zb6amrkmSd5bl+Z+Q02ta79aIt52nuh4nTkOctN6LVpeDPJVSS2ThlVzlwpncDCODt3r5o8KjSYz/xv7r+BVFItc/8b+6/gU5SN+GtpnE7UenHzOqheTsldvUkdX9FV/65eHmaczT9fD8X6WWglfa65aSIYeNG+Dk2+/RXf6Kr/wBcvDzPY5BVbtoNcXayLEDP6zLojb/x8Or+39ETl9Dq6EVrtJXe9u9yL6ziS/SD/F+KPzK7pGrHXFDb6nPzmq7eFdEWTMkr0395/BEhLURnR9+qf3n8ESctRht99nYxXumPgVWNQ681TvWXZL4EVpHfmSXrl2S+B0bY6g/A4GPZu2K+aLMQWeZ2q/hj8WTpXM/y9b+GPxZixluZ2O0HqnfzRzzqYErnmpanBbG1fujgV9yJvPz9XT/nsmuyPtw8zmUT3VY/kvyR+kSubpXoTW7TS/Lf5kB1hP5gxpS+8/0o8yI6hslgy4rdfJkRSkZ9ZxOTSadt2BtoNykoq3pNLmXuPxMcZ/pN3WcTxzO76Cqe9HxPYZhnfGaS4Jt+JR6Wvqa/Vr3+kxqVXLJbv2ZpX4LBfE4o1LIms5ZMo5PKMVhFJ8pJsraqijU4vXUZadU4qX7UdnXPeOue8xyGg6snFNJpXx7V5nd9BVPej4kpShF6bIV122Liito4pVnrvisU9zJ3KcscaSftSSt2tXbOPJ8xO95yTS9lLX2sZ6n6cVsUW+b/AGKJOFk0kbK42UVSlLlvSX9nLpc95so0pT+qr21vYu85JVTOll84q0ZWXYi5xeuRijOG/b3r5HZUyKpFXcbrg7+Bz6R59K1ff8F5HOqp5GEv1Htlle/Y35kxmzLMdB/hfyMs7Zbo2jHByWL3L9yNyWfrIW95fuY5yqXrT4NLkkV+iTs+5q9ZksfXz15GtMOoa4K8lFe00ubLLSyOnBW0V2tK77yy2xV95Tj0Sv3p6SK71q3nbmmk5VNL2Y3x3tq1kTGhT3R5Iy0ty+SM08ja0kbqsFxkpSl3Hvtdifi15A9jG3eDKdMxgsGu1fzuZTMppOE5Rfstru2PkXSWDvz8yLz3mjrFpQ+utnvLd2mrFtUJafczm9o48rYcUe9Fcp1nFpp2aaaZOUek6t6UHf7LwfPUV6V02mrNa09aPNI6k6YWe8j5+nKto3wPRZf7oh7kuaMqfSam3jGSW/B25FY0hpFXqdZpXad/VfQt+eI6dBuONrSVtqX7XKrpFo6Pxf8ATxvtcrX927IXPGaXSblFXpv/AMcHw4lGNNQk6315GnPrlbCN6XwWzLNWd+qumm4vHDWnvO7LekcXFqmndq12rW/crmkNI0yxoSlxMwwzroV+jT5G3SNuTZU4TUlrj470acnoTm7Qi5O17Lca27YPBrZuLmk/ZMyco6kvqWhdJaeje0r+7ZfEgsryx1JuT27NyWpHJpDSKq8eFb2jRdmW3JRkdFCDlJRWuTS5k50mwhT+8/0nuYs0uHrJr0mvRj7q3viedKovq4PYpY8LrAyysU74pdyOhDHlViTlJc3+Cv6RZejT9VL77/SiraRaejMWqLb9qUmuyyXyZbmLVZn7Lbd/kyGztR0K01vekuyWPxucsKrTTWtNNdqLJn3NbqxUo/Xjs95bu0qsrp2as1rT1onjzVkPmVZtMqbX0fNFipdJ1b0oO++LwfPUbIdJ6beMZJb8HYrOkNI8eHX0JLtLIXx+xeppVKbs7qcXZ8Gilyum09abT7UWbo6n1Cvvlbsv53I/P+ampOpBXT+slrT97sM2PJV2ODZvzoSvpjclz1zXiR2R5a6c1JdlntW1EzHpRH/rl3SRW9IaRtnjwse5I5VOZbStQfIteS9Iac5KLTi3qbta+661GrpDT+rLti/ivmVjSLusn06SjPbGN997LHtuYra40TjJHVx7p5lU65d/LTKrpHfkFKjNWnJxl2pJ9l0ceXZFKlK0lg9Utj/fgc2ka3FWR9lnMUnTPU47+TLG800bX03b78fI46lPJ07KU5cbpLnYiNI2QqorVMl3yZdLKhLlGCRP5pp0m24p6Ufed8HtRFZwl66p95/BEtmTInFOclZyVktttd2Quc3avUT96/c0iqnTtlp75GnJTWNBta5/2Mll62n9+H6kW2fs9vyZT8hu61NL34vuTu/BMuEta7f/AJZVme8vA0dl84S8f4MwAYjrgAAA12t2bt3YbAAcmU5BSq/Wim1t1SXesThl0Xpb5r8S8iXlBPYedWuP5mWRtnHkmUTx6rHuUUyI/tal70+a8jOn0Zop3elLg3h32RK9WuP5mOrXHmyXp7P3MgsOhfoRjwjs5IOWyXPY/IzSPSk1EZX6P0Z46Oj9128NRrp9GaKeOk+Dl5Ep1S/1h8B1a482Wq6xLXEzM8Wlvbgvoa6NGFNaMUktyXi7GrKc3UquMopvesHzR1qKR44J7CCk09p8y51xceFpa6ER/a9HfPs0l5HZkua6VLGMUn7zd33N6jr6tcfzMKmtxKVs5LTbKoY1MHuMVsxxfBeJjOCknGSTvrT1M3HjinrKy9rfJkSujNG9/St7ulh5kkkktGOFsMNUUZdWuPNmSjYnKcp+89lddNdfuJIws1xXivM0ZTm6lV+tFN71g+aOsxcE9hFNp7ROUYzWpLaIiXRelvmvxLyMqfRmind6T4OWHgiV6tcfzM86tcebLfT2fuZn9To3vgR5qwjsww1RQ0ra+fmZqNj0pNRH5RmWjUxcbN7Yu1+WBzf2vS96fNeRLumt3yHVrj+ZlqusS0pMzyxaZvbiiOyTMFKnLSs5NatJ3txsd929WrfvPerXb2tszISnKT3JlldUK1qC0ap2atJLHY8U/M4avR6i9Scfuy8ySaMeqX+m0IzlH3WeWUws99JkXHo1S3zf4l5HXQzbSp4qKT3vF82dXVrj+ZhQS2EpWzlybIwxqoPcYox03sWH81I5stzXTrWclitUouz7DtMXTX+sCEZOL2iycIzXDJbRx5FmqnRu46/ek7u3yOuOLvy8z1U1/t3+Jkeyk5PbEIRguGK0gACJMAAAAAAAAAAAAAAAAAAAAAAAAAAAAAAAAAAAAAAAAA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60" name="AutoShape 16" descr="data:image/jpeg;base64,/9j/4AAQSkZJRgABAQAAAQABAAD/2wCEAAkGBgwQDxAODgwQEA0NEBAMDQ8NDRIQDg0NFREVFBUQEhMYJyceFxomGRISHzEgIycpLCwsFR8xNTAqNScrLDUBCQoKDgwOGg8PGiwfHyUpKSopKi8xLCouNSksLCotLywsKSw1LCkpLiwsKSksLCwtLCwsLC0sKSw0LCkpLCwuLf/AABEIAOEA4QMBIgACEQEDEQH/xAAbAAEAAgMBAQAAAAAAAAAAAAAAAgUBAwYEB//EAEcQAAEDAQIJBgkJCAMBAAAAAAABAhEDBBIFBiExQVFhcZITFSJSgbEHFiMykZOhwdEUM0JTcnOy4fAkVGJjgqLC0jRDgxf/xAAaAQEAAgMBAAAAAAAAAAAAAAAABAUBAgMG/8QAMxEAAgEDAQQJAQgDAAAAAAAAAAECAwQRFBITMVEFITIzQVJhgaEiFTRCcZGxwdEj4fD/2gAMAwEAAhEDEQA/APqWMGMC0l5GjHKRL3Ll5OcyIms5StXe9Ze9zl1ucqivWV73PXO9yuXtWSNOmrlRESVUv6NGNKPr4s8fc3M7ifp4IiCzpYKb9NyqupuRDZzZS1LxGzrRMK1qMqAW/NlLUvEObKWpeIb6I0s/QqAW/NlLUvEObKWpeIb6I0s/QqAW/NlLUvEObKWpeIb6I0s/QqAW/NlLUvEObKWpeIb6I0s/QqAW/NlLUvEObKWpeIb6I0s/QqAW/NlLUvEObKWpeIb6I0s/QqAW/NlLUvEObKWpeIb6I0s/QqAW/NlLUvEObKWpeIb6I0s/QqAW/NlLUvEObKWpeIb6I0s/QqAW/NlLUvEObKWpeIb6I0s/QqAW/NlLUvEYdgunoVyLvkb6I0sysp1HNWWuVqpmVrlRfSh0uAMY3OclGusq7o06mm9oa74nO2myuYuXKi5lTMpqnVnzoupTFSnCrHr/AFFGvUt55Xuj6aDkfGutqT0AqtHUPQfaVD1OfLPBVJLqv0qt1Nyfr2FXJb4MXyf9SltV7J561Wah7JEmJEkQtDMiTEiQDMiTEiQDMiSVGi96wxqquzRv1Hup4Dqrnc1vpVTSU4x4s6Rpzl2UV8iSwqYEqp5rmu2ZlPBUpuasORUVNCoIzjLgYlTlDtIxIkxIk3NDMiTEiQDMiTEiQDMiTEiQDMiTEiQDMiTEiQDMiTEiQDXaaSOY5NkpvTMUUnQOXIpz0kmjwZX3a60yYAOxFNSltg1fJ9qlQ5Szwevk+1TSr2Ttbdv2PdeF41XheIuCxybbwvGq8LwwMm28bbLQdUejG6c66k0qeW8XuLtHovqaVW4m5Ele9PQc6ktiLZ1ow3k1EtLPZ2U2o1qQmnWq61NoBWN5LtJJYQPPbLG2q2Fz/Rdpap6AE2nlBpSWGchVY5rla7O1YUjePdjA2KyKn0mIq75VPchWXi0g9qKZRVFsScTbeF41XheN8GmTbeF41XheGBk23heNV4XhgZNt4XjVeF4YGTbeF41XheGBk23heNV4XhgZNjnZCgQu1dkKJFJFHxIN2+HubwAdSMaHLlLGwL0O1SseuVT32F3Q7VNanA3t39Z7LwvGu8LxHwT8my8LxrvC8MDJsvHS4uL5Fdj3dyHLXjp8WV8iv3jvwtI1yvoJlk/8vsW4AK0ugAADncZfnGbWL3/mU94uMaV6VP7Lu9CjvFrQ7tFDdPFWRsvC8a7wvHbBHybLwvGu8LwwMmy8LxrvC8MDJsvC8a7wvDAybLwvGu8LwwMmy8LxrvC8MDJsVxSopbK4p0U7UvEh3L4HrAB0OJ5Ki5VPbY16Hap4amdT12R3R7VMT4GaL+o9V4XjXeF444Je0bLwvGu8LwwNo2XjqsV18gv3jvwtORvHW4q/ML947uaRrruydYP/AC+zLkAFUXwAABVYawS+urFa5qXEci3pyzGrcVvitW+sZ/d8Dpwd415xWERp2tOctqXE5nxWrfWs9Dh4q1frWehTpgbampzNNFR5fJzXirV+tZwqPFWr9czhU6UGNTU5jRUeXycz4q1frWehTC4rVvrKf93wOnBnU1OY0VLkclXxctLUlEa/Yx2X0LBVvRUVUVFRUyKipCou1D6CV+FsEsrt0JVROg7/ABdsOtO6ecTI9awWM0/0ONvC8ReioqtVIVqqioudFTOhG8WBT5Nl4XjXeF4YG0bFcVTVzFgrshWt0HWBGrvge4AGxoeGr5ymyz1oWFzL7FNVVeku8jJs1k5KWHlFleF4rm1XJmUl8odr9iGmwdt8j33hePB8odr9iD5Q7X7EMbJnfI9947DFP/jr947uacB8odr9iHdYlPVbKqr9a/uaRLyOKfuWPRlRSr49GX4AKc9KAAAAAAAAAAAAAAAAAAcVjNRuWlypmqNbU7cy+1pVXiwx0tf7SjWr5lNrXfaVXO7lQoPlDtfsQvqEW6cc8jyN1UjGtJLme+8Lx4PlDtfsQwtd3WOuyR98j02ivkupnXPsQ8zc6byMhq5U3obpYOMpOTyWIAMHQr6y9Jd5rknXXpLvNcm5wZmRJiRIMGZEmJEgGZO+xH/4q/ev7mnASd9iMv7Kv3r+5pCve69y16J+8ezOiABSHqwAAACrwrjFZ7M9rKqPvObfS41FSJVNew8PjzYtVX1afE7RoVJLKRGnd0YPZlJJnRA57x5sWqr6tPiZ8eLD/M9WZ09Xys11tv50dACg8d7DrqeqUeO9h11PVKY09Xyszrbfzr9S/Bzy48WL+av/AJ/mQdj3Y9FOsv8AQxP8jOnq+VmHfW/nR0h5MJ4Sp2ek6rUXImRrdL3aGoc7acf2R5KzuV2hajkRE7EmTl8I4Ur2h9+q+VTzUTI1iampoJFKynJ/X1IhXPSlKEcUut/BrtdqdVqPqPXpVHK5dWXQmzR2GmTEiS4Sx1HmG23lmZEmJEmTBmSTVypvQhJlq5U3oAWgANCQVloXpO3muSdo89281ybkd8TMiTEiQYMyJMSJAMyd/iIv7K775/4WHz+TvsQV/Zn7KzvwMIV73XuWvRP3j2Z0oAKQ9YAAAcLj/wDP0vul/Gpy8nU+EFPLUV103J6HfmcrJ6C17qJ4zpD7zP8AP+DMiTEiSQQTMiTEiQDMiTEiQDMiTEiQDMiTEiQDMiTEiQDMkmLlTeneQkyzOm9O8AtwAaEkqrSvTdvNUk7V57t5qk3Iz4kpEkZEgwSkSRkSASk7zwfO8hVTVWn0sb8DgZOy8HdoSa9PSqMqJ2S1e9pEvFmkyy6Lli5j7/sdqACiPYAAAHHeEOgsUKkZEWpTVdq3VT8Lji5Pq+GcGNtNB9F2RVysd1XpmX9aFU+WWyyVKL3UqrVa9iwqL3prTaXVlUUobHijyvS1CUK288H+5rkSRkSTinJSJIyJAJSJIyJAJSJIyJAJSJIyJAJSJIyJAJSSYuVN6d5rklTXKm9O8AugAaEop7UvTdv9xqkna18o7f7jVJuRXxJSJIyJBglIkjIkAlJb4p4Q5G101VYbUmi7c7N/cjSmkSazipRcX4nSlUdOamvB5PtQKrFnC6Wmzteq+UZ5Oqn8aJn7Uhe0tTzcouLcWe8p1I1IqceDAANTcHhwpgWz2lsVqcqnmvTI9u53uzHuBmMnF5RrOEZrZkso4+r4Oqc9C1PRNCPpo5fSioaHeDp+i1t7aK/7Hbgkq7rLx/Ygvoy1f4fl/wBnDL4Oqv70z1TviE8HVX96Z6t3xO5BnWVufwjX7LtvL8s4ZfB1W/emerd8SDvB5aNFpprva5DvANZW5mPsq28vyz53aMQrc1JatKp/C16o5eJET2nP2ihUpuVlRjmPbna5IVD7IVWMGAadqpqioiVmoq0qmlq9Vf4VO9K+ecT4ES56Ijs5o8eR8skSKtNzHOY5IcxVa5Fzo5FhUIyWx5rgSkSRkSASklTXKm9O81ySpr0k3p3gF6ADQllJa18o7f7jTJttnzjt/uNMnQiPiZkSYkSDBmRJiRIBmRJiRIBb4tYdWyVkcsrSfDKzU6uhyJrT4ppPqdKq17Ue1yOa5Ec1yLKKi5lQ+KydJipjWtmXkayqtmcuRc60VXSiaW607U2193bbf1x4l10Zfqi91U7L4Pk/6PpIIUqrXNRzHI5rkRzXNWUVF0opMpj1XEAAAAAAAAAAAAAAA+aY9WRKdsVyZqzGVV+1lav4J7TnpOkx/tCOtiNT/qpMY77Sq50ehzTmpPRW+d1HPI8Ne4VxPHNmZEmJEnciGZJU16Td6d5CSVJek3eneAdAADmTChtq+Ufv9xpk2235x+/3GiToQ3xJSJIyJBglIkjIkAlIkjIkAlIkjIkAusA4z2iyLDVv0VWXUnLk2q1for+oPoOB8Z7JakRGVLtTTSqdF/Z1uw+SSZkiVrWFXr4MsbXpGrb/AE8Y8n/DPuAPlGD8b7fRhErq9qfRrJyienzvaXlm8Jbv+2yIu2nUj+1U95XTsaq4dZfUul7efazH/vQ7sHKU/CPY186lXav2WKn4janhCwf/ADU/8vzOOmq+VklX9s/xo6YHML4QsH/zfVfmRXwiWDqV/Vt/2Gmq+VmddbedHUg5b/6LYfq6/q2f7GHeEaxaKVdf6GJ/kZ01Xysxr7bzo6orsO4Zp2Wi6q+Fd5tNkwtR+hN2ldhy9s8JSwqULLC6HVn5v6W/E5LCWFa9ofylaornZk0NampqZkQkUbKbeZ9SIN10vTjFqj1v4NdptL6j3VHrL6jle5daqapIyJLhdR5Ztt5ZKRJGRJkwSklSXpN+0nea5J0l6TftJ3gHSQADmTTnrd86/f7jRJut6+Vfv9xtslJr2KiplRc+lDdvCIsYbcmkeSRJOtQcxcqZNCpmU1SZXWaNNPDJSJIyJBglIkjIkAlIkjIkAlIkjIkAlIkjIkAlIkjIkAlIkjIkAlIkjIkAlIkjIkAlIkjIkAlIkjJJjVVYRJXYAJJ0l6TftJ3nrp2VrGq50KsKuxNh4qK9Jv2m95qnk6Sg4YydOADUlHP4WouZXqNckKjo9GTvRTRZ7QrFnOi5FTWh9AxyxSdWX5RQSX/TaiZV2omn9a1Pn9WyVWqqOpuRUyZlXuNaNWNWGV7ml1b1Laq0/Zliy1MdmVNy5yV9uwqeRf1HcKjkX9R3Cptu0Y1MvFFtfbsF9uwqeRf1HcKjkX9R3Co3Y1L5FtfbsF9uwqeRf1HcKjkX9R3Co3Y1L5FtfbsF9uwqeRf1HcKjkX9R3Co3Y1L5FtfbsF9uwqeRf1HcKjkX9R3Co3Y1L5FtfbsF9uwqeRf1HcKjkX9R3Co3Y1L5FtfbsF9uwqeRf1HcKjkX9R3Co3Y1L5FtfbsF9uwqeRf1HcKjkX9R3Co3Y1L5FtfbsF9uwqeRf1HcKjkX9R3Co3Y1L5FtfbsF9uwqeRf1HcKjkX9R3Co3Y1L5FtfbsF9uwqeRf1HcKjkX9R3Co3Y1L5FtfbsC1mppRO0qeRf1HcKjkX9R3Co3aGpfI9Nrtl7ot83Sus02Zqq9qJ1k75MMs1RciMdwqh2uJ+J70c20WhsI3KxqplcujJqMTnGlHLFGjUuqiSX+jf4u2nqKDtgVGtqHqPsulzYORxq+dTchkGtn3hv0l3HuUQALo8wAAAAAAAAAAAAAAAAAAAAAAAAAAAAAAAAAWmLvz7d52wBT3veex6Tovun+YABCL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164" name="Picture 20" descr="https://encrypted-tbn3.gstatic.com/images?q=tbn:ANd9GcTiIw3bV1AAekn09dk1OesSKhjupuDhiwAFHytvCaIzK0gjXaLHrg"/>
          <p:cNvPicPr>
            <a:picLocks noChangeAspect="1" noChangeArrowheads="1"/>
          </p:cNvPicPr>
          <p:nvPr/>
        </p:nvPicPr>
        <p:blipFill>
          <a:blip r:embed="rId3" cstate="print"/>
          <a:srcRect/>
          <a:stretch>
            <a:fillRect/>
          </a:stretch>
        </p:blipFill>
        <p:spPr bwMode="auto">
          <a:xfrm>
            <a:off x="251520" y="2420888"/>
            <a:ext cx="1654126" cy="864096"/>
          </a:xfrm>
          <a:prstGeom prst="rect">
            <a:avLst/>
          </a:prstGeom>
          <a:noFill/>
        </p:spPr>
      </p:pic>
      <p:pic>
        <p:nvPicPr>
          <p:cNvPr id="6166" name="Picture 22" descr="http://tallships.org/wp-content/uploads/2013/02/Facebook-skins-post-1024x1024.png"/>
          <p:cNvPicPr>
            <a:picLocks noChangeAspect="1" noChangeArrowheads="1"/>
          </p:cNvPicPr>
          <p:nvPr/>
        </p:nvPicPr>
        <p:blipFill>
          <a:blip r:embed="rId4" cstate="print"/>
          <a:srcRect/>
          <a:stretch>
            <a:fillRect/>
          </a:stretch>
        </p:blipFill>
        <p:spPr bwMode="auto">
          <a:xfrm>
            <a:off x="539552" y="4149080"/>
            <a:ext cx="1080120" cy="1080120"/>
          </a:xfrm>
          <a:prstGeom prst="rect">
            <a:avLst/>
          </a:prstGeom>
          <a:noFill/>
        </p:spPr>
      </p:pic>
      <p:sp>
        <p:nvSpPr>
          <p:cNvPr id="16" name="Content Placeholder 2"/>
          <p:cNvSpPr>
            <a:spLocks noGrp="1"/>
          </p:cNvSpPr>
          <p:nvPr>
            <p:ph idx="1"/>
          </p:nvPr>
        </p:nvSpPr>
        <p:spPr>
          <a:xfrm>
            <a:off x="1752600" y="1773238"/>
            <a:ext cx="6934200" cy="4751387"/>
          </a:xfrm>
        </p:spPr>
        <p:txBody>
          <a:bodyPr/>
          <a:lstStyle/>
          <a:p>
            <a:r>
              <a:rPr lang="en-GB" dirty="0" smtClean="0"/>
              <a:t>Advantages</a:t>
            </a:r>
          </a:p>
          <a:p>
            <a:pPr lvl="1"/>
            <a:r>
              <a:rPr lang="en-GB" dirty="0" smtClean="0"/>
              <a:t>Potentially a HUGE amount of information with local detail</a:t>
            </a:r>
          </a:p>
          <a:p>
            <a:r>
              <a:rPr lang="en-GB" dirty="0" smtClean="0"/>
              <a:t>Disadvantages</a:t>
            </a:r>
          </a:p>
          <a:p>
            <a:pPr lvl="1"/>
            <a:r>
              <a:rPr lang="en-GB" dirty="0" smtClean="0"/>
              <a:t>Quality of observation WILL be variable</a:t>
            </a:r>
          </a:p>
          <a:p>
            <a:pPr lvl="1"/>
            <a:r>
              <a:rPr lang="en-GB" dirty="0" smtClean="0"/>
              <a:t>May be strongly biased towards populated areas</a:t>
            </a:r>
          </a:p>
          <a:p>
            <a:pPr lvl="1"/>
            <a:r>
              <a:rPr lang="en-GB" dirty="0" smtClean="0"/>
              <a:t>Difficult to collate?</a:t>
            </a:r>
          </a:p>
          <a:p>
            <a:pPr>
              <a:buNone/>
            </a:pPr>
            <a:endParaRPr lang="en-GB"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 calcmode="lin" valueType="num">
                                      <p:cBhvr additive="base">
                                        <p:cTn id="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anim calcmode="lin" valueType="num">
                                      <p:cBhvr additive="base">
                                        <p:cTn id="1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 calcmode="lin" valueType="num">
                                      <p:cBhvr additive="base">
                                        <p:cTn id="1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anim calcmode="lin" valueType="num">
                                      <p:cBhvr additive="base">
                                        <p:cTn id="1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the Issues</a:t>
            </a:r>
            <a:endParaRPr lang="en-GB" dirty="0"/>
          </a:p>
        </p:txBody>
      </p:sp>
      <p:sp>
        <p:nvSpPr>
          <p:cNvPr id="3" name="Content Placeholder 2"/>
          <p:cNvSpPr>
            <a:spLocks noGrp="1"/>
          </p:cNvSpPr>
          <p:nvPr>
            <p:ph idx="1"/>
          </p:nvPr>
        </p:nvSpPr>
        <p:spPr/>
        <p:txBody>
          <a:bodyPr/>
          <a:lstStyle/>
          <a:p>
            <a:r>
              <a:rPr lang="en-GB" dirty="0" smtClean="0"/>
              <a:t>Quantity</a:t>
            </a:r>
          </a:p>
          <a:p>
            <a:pPr lvl="1"/>
            <a:r>
              <a:rPr lang="en-GB" dirty="0" smtClean="0"/>
              <a:t>Potentially there are a large number of sources of impact data.  </a:t>
            </a:r>
          </a:p>
          <a:p>
            <a:pPr lvl="1"/>
            <a:r>
              <a:rPr lang="en-GB" dirty="0" smtClean="0"/>
              <a:t>How do we manage that?</a:t>
            </a:r>
          </a:p>
          <a:p>
            <a:pPr lvl="1"/>
            <a:r>
              <a:rPr lang="en-GB" dirty="0" smtClean="0"/>
              <a:t>How to we gather it all together to do a proper analysis?</a:t>
            </a:r>
          </a:p>
          <a:p>
            <a:r>
              <a:rPr lang="en-GB" dirty="0" smtClean="0"/>
              <a:t>Quality</a:t>
            </a:r>
          </a:p>
          <a:p>
            <a:pPr lvl="1"/>
            <a:r>
              <a:rPr lang="en-GB" dirty="0" smtClean="0"/>
              <a:t>Varying levels of quality of report</a:t>
            </a:r>
          </a:p>
          <a:p>
            <a:pPr lvl="1"/>
            <a:r>
              <a:rPr lang="en-GB" dirty="0" smtClean="0"/>
              <a:t>How do we assess the quality?</a:t>
            </a:r>
          </a:p>
          <a:p>
            <a:pPr lvl="1"/>
            <a:r>
              <a:rPr lang="en-GB" dirty="0" smtClean="0"/>
              <a:t>Can we grade different sources and weight observations accordingly?</a:t>
            </a:r>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p:txBody>
          <a:bodyPr/>
          <a:lstStyle/>
          <a:p>
            <a:r>
              <a:rPr lang="en-GB"/>
              <a:t>© Crown copyright   Met Office</a:t>
            </a:r>
          </a:p>
        </p:txBody>
      </p:sp>
      <p:sp>
        <p:nvSpPr>
          <p:cNvPr id="107522" name="Rectangle 2"/>
          <p:cNvSpPr>
            <a:spLocks noGrp="1" noChangeArrowheads="1"/>
          </p:cNvSpPr>
          <p:nvPr>
            <p:ph type="ctrTitle"/>
          </p:nvPr>
        </p:nvSpPr>
        <p:spPr/>
        <p:txBody>
          <a:bodyPr/>
          <a:lstStyle/>
          <a:p>
            <a:r>
              <a:rPr lang="en-GB" dirty="0" smtClean="0"/>
              <a:t>Questions?</a:t>
            </a:r>
            <a:endParaRPr lang="en-US"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Assessment in UK</a:t>
            </a:r>
            <a:endParaRPr lang="en-GB" dirty="0"/>
          </a:p>
        </p:txBody>
      </p:sp>
      <p:sp>
        <p:nvSpPr>
          <p:cNvPr id="3" name="Content Placeholder 2"/>
          <p:cNvSpPr>
            <a:spLocks noGrp="1"/>
          </p:cNvSpPr>
          <p:nvPr>
            <p:ph idx="1"/>
          </p:nvPr>
        </p:nvSpPr>
        <p:spPr/>
        <p:txBody>
          <a:bodyPr/>
          <a:lstStyle/>
          <a:p>
            <a:r>
              <a:rPr lang="en-GB" dirty="0" smtClean="0"/>
              <a:t>Hazards Identified</a:t>
            </a:r>
          </a:p>
          <a:p>
            <a:pPr lvl="1">
              <a:lnSpc>
                <a:spcPct val="100000"/>
              </a:lnSpc>
              <a:spcBef>
                <a:spcPts val="600"/>
              </a:spcBef>
              <a:spcAft>
                <a:spcPts val="600"/>
              </a:spcAft>
            </a:pPr>
            <a:r>
              <a:rPr lang="en-GB" dirty="0" smtClean="0"/>
              <a:t>Events which threaten serious damage to human welfare and/or the environment in the UK</a:t>
            </a:r>
          </a:p>
          <a:p>
            <a:pPr lvl="1">
              <a:lnSpc>
                <a:spcPct val="100000"/>
              </a:lnSpc>
              <a:spcBef>
                <a:spcPts val="600"/>
              </a:spcBef>
              <a:spcAft>
                <a:spcPts val="600"/>
              </a:spcAft>
            </a:pPr>
            <a:r>
              <a:rPr lang="en-GB" dirty="0" smtClean="0"/>
              <a:t>“Reasonable Worst Case” chosen</a:t>
            </a:r>
          </a:p>
          <a:p>
            <a:r>
              <a:rPr lang="en-GB" dirty="0" smtClean="0"/>
              <a:t>Lead agency identified for each hazard</a:t>
            </a:r>
          </a:p>
          <a:p>
            <a:r>
              <a:rPr lang="en-GB" dirty="0" smtClean="0"/>
              <a:t>Information gathered on</a:t>
            </a:r>
          </a:p>
          <a:p>
            <a:pPr lvl="1">
              <a:lnSpc>
                <a:spcPct val="100000"/>
              </a:lnSpc>
              <a:spcBef>
                <a:spcPts val="600"/>
              </a:spcBef>
              <a:spcAft>
                <a:spcPts val="600"/>
              </a:spcAft>
            </a:pPr>
            <a:r>
              <a:rPr lang="en-GB" dirty="0" smtClean="0"/>
              <a:t>Historical precedence, events</a:t>
            </a:r>
          </a:p>
          <a:p>
            <a:pPr lvl="1">
              <a:lnSpc>
                <a:spcPct val="100000"/>
              </a:lnSpc>
              <a:spcBef>
                <a:spcPts val="600"/>
              </a:spcBef>
              <a:spcAft>
                <a:spcPts val="600"/>
              </a:spcAft>
            </a:pPr>
            <a:r>
              <a:rPr lang="en-GB" dirty="0" smtClean="0"/>
              <a:t>Expected impacts</a:t>
            </a:r>
          </a:p>
          <a:p>
            <a:r>
              <a:rPr lang="en-GB" dirty="0" smtClean="0"/>
              <a:t>Included in National Risk Register</a:t>
            </a:r>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Risk Register </a:t>
            </a:r>
            <a:r>
              <a:rPr lang="en-GB" sz="2400" dirty="0" smtClean="0"/>
              <a:t>(Natural Hazards)</a:t>
            </a:r>
            <a:endParaRPr lang="en-GB" sz="2400"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graphicFrame>
        <p:nvGraphicFramePr>
          <p:cNvPr id="11" name="Content Placeholder 10"/>
          <p:cNvGraphicFramePr>
            <a:graphicFrameLocks noGrp="1"/>
          </p:cNvGraphicFramePr>
          <p:nvPr>
            <p:ph idx="1"/>
          </p:nvPr>
        </p:nvGraphicFramePr>
        <p:xfrm>
          <a:off x="1763688" y="1340768"/>
          <a:ext cx="6934200" cy="4775880"/>
        </p:xfrm>
        <a:graphic>
          <a:graphicData uri="http://schemas.openxmlformats.org/drawingml/2006/table">
            <a:tbl>
              <a:tblPr/>
              <a:tblGrid>
                <a:gridCol w="368300"/>
                <a:gridCol w="1313180"/>
                <a:gridCol w="1313180"/>
                <a:gridCol w="1313180"/>
                <a:gridCol w="1313180"/>
                <a:gridCol w="1313180"/>
              </a:tblGrid>
              <a:tr h="809235">
                <a:tc>
                  <a:txBody>
                    <a:bodyPr/>
                    <a:lstStyle/>
                    <a:p>
                      <a:pPr algn="ctr">
                        <a:lnSpc>
                          <a:spcPct val="115000"/>
                        </a:lnSpc>
                        <a:spcAft>
                          <a:spcPts val="300"/>
                        </a:spcAft>
                      </a:pPr>
                      <a:r>
                        <a:rPr lang="en-GB" sz="800" kern="1200" dirty="0">
                          <a:solidFill>
                            <a:srgbClr val="000000"/>
                          </a:solidFill>
                          <a:latin typeface="Arial"/>
                          <a:ea typeface="Times New Roman"/>
                          <a:cs typeface="Times New Roman"/>
                        </a:rPr>
                        <a:t>5</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pPr>
                      <a:endParaRPr lang="en-GB" sz="1100" dirty="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9235">
                <a:tc>
                  <a:txBody>
                    <a:bodyPr/>
                    <a:lstStyle/>
                    <a:p>
                      <a:pPr algn="ctr">
                        <a:lnSpc>
                          <a:spcPct val="115000"/>
                        </a:lnSpc>
                        <a:spcAft>
                          <a:spcPts val="300"/>
                        </a:spcAft>
                      </a:pPr>
                      <a:r>
                        <a:rPr lang="en-GB" sz="800" kern="1200" dirty="0">
                          <a:solidFill>
                            <a:srgbClr val="000000"/>
                          </a:solidFill>
                          <a:latin typeface="Arial"/>
                          <a:ea typeface="Times New Roman"/>
                          <a:cs typeface="Times New Roman"/>
                        </a:rPr>
                        <a:t>4</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pPr>
                      <a:endParaRPr lang="en-GB" sz="1100" dirty="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n-GB" sz="900" b="1" kern="1200" dirty="0">
                          <a:solidFill>
                            <a:srgbClr val="000000"/>
                          </a:solidFill>
                          <a:latin typeface="Arial"/>
                          <a:ea typeface="Times New Roman"/>
                          <a:cs typeface="Times New Roman"/>
                        </a:rPr>
                        <a:t>Coastal Flooding</a:t>
                      </a:r>
                      <a:endParaRPr lang="en-GB" sz="1100" dirty="0">
                        <a:latin typeface="Calibri"/>
                        <a:ea typeface="Calibri"/>
                        <a:cs typeface="Times New Roman"/>
                      </a:endParaRPr>
                    </a:p>
                    <a:p>
                      <a:pPr algn="ctr">
                        <a:lnSpc>
                          <a:spcPct val="115000"/>
                        </a:lnSpc>
                        <a:spcAft>
                          <a:spcPts val="300"/>
                        </a:spcAft>
                      </a:pPr>
                      <a:r>
                        <a:rPr lang="en-GB" sz="900" b="1" kern="1200" dirty="0">
                          <a:solidFill>
                            <a:srgbClr val="000000"/>
                          </a:solidFill>
                          <a:latin typeface="Arial"/>
                          <a:ea typeface="Times New Roman"/>
                          <a:cs typeface="Times New Roman"/>
                        </a:rPr>
                        <a:t>Effusive Volcanic Eruption</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052">
                <a:tc>
                  <a:txBody>
                    <a:bodyPr/>
                    <a:lstStyle/>
                    <a:p>
                      <a:pPr algn="ctr">
                        <a:lnSpc>
                          <a:spcPct val="115000"/>
                        </a:lnSpc>
                        <a:spcAft>
                          <a:spcPts val="300"/>
                        </a:spcAft>
                      </a:pPr>
                      <a:r>
                        <a:rPr lang="en-GB" sz="800" kern="1200" dirty="0">
                          <a:solidFill>
                            <a:srgbClr val="000000"/>
                          </a:solidFill>
                          <a:latin typeface="Arial"/>
                          <a:ea typeface="Times New Roman"/>
                          <a:cs typeface="Times New Roman"/>
                        </a:rPr>
                        <a:t>3</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pPr>
                      <a:endParaRPr lang="en-GB" sz="1100" dirty="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n-GB" sz="900" b="1" kern="1200" dirty="0">
                          <a:solidFill>
                            <a:srgbClr val="000000"/>
                          </a:solidFill>
                          <a:latin typeface="Arial"/>
                          <a:ea typeface="Times New Roman"/>
                          <a:cs typeface="Times New Roman"/>
                        </a:rPr>
                        <a:t>Inland Flooding</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n-GB" sz="900" b="1" kern="1200">
                          <a:solidFill>
                            <a:srgbClr val="000000"/>
                          </a:solidFill>
                          <a:latin typeface="Arial"/>
                          <a:ea typeface="Times New Roman"/>
                          <a:cs typeface="Times New Roman"/>
                        </a:rPr>
                        <a:t>Severe Space Weather</a:t>
                      </a:r>
                      <a:endParaRPr lang="en-GB" sz="1100">
                        <a:latin typeface="Calibri"/>
                        <a:ea typeface="Calibri"/>
                        <a:cs typeface="Times New Roman"/>
                      </a:endParaRPr>
                    </a:p>
                    <a:p>
                      <a:pPr algn="ctr">
                        <a:lnSpc>
                          <a:spcPct val="115000"/>
                        </a:lnSpc>
                        <a:spcAft>
                          <a:spcPts val="300"/>
                        </a:spcAft>
                      </a:pPr>
                      <a:r>
                        <a:rPr lang="en-GB" sz="900" b="1" kern="1200">
                          <a:solidFill>
                            <a:srgbClr val="000000"/>
                          </a:solidFill>
                          <a:latin typeface="Arial"/>
                          <a:ea typeface="Times New Roman"/>
                          <a:cs typeface="Times New Roman"/>
                        </a:rPr>
                        <a:t>Low temperatures &amp; Heavy Snow</a:t>
                      </a:r>
                      <a:endParaRPr lang="en-GB" sz="1100">
                        <a:latin typeface="Calibri"/>
                        <a:ea typeface="Calibri"/>
                        <a:cs typeface="Times New Roman"/>
                      </a:endParaRPr>
                    </a:p>
                    <a:p>
                      <a:pPr algn="ctr">
                        <a:lnSpc>
                          <a:spcPct val="115000"/>
                        </a:lnSpc>
                        <a:spcAft>
                          <a:spcPts val="300"/>
                        </a:spcAft>
                      </a:pPr>
                      <a:r>
                        <a:rPr lang="en-GB" sz="900" b="1" kern="1200">
                          <a:solidFill>
                            <a:srgbClr val="000000"/>
                          </a:solidFill>
                          <a:latin typeface="Arial"/>
                          <a:ea typeface="Times New Roman"/>
                          <a:cs typeface="Times New Roman"/>
                        </a:rPr>
                        <a:t>Heatwave</a:t>
                      </a:r>
                      <a:endParaRPr lang="en-GB"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6871">
                <a:tc>
                  <a:txBody>
                    <a:bodyPr/>
                    <a:lstStyle/>
                    <a:p>
                      <a:pPr algn="ctr">
                        <a:lnSpc>
                          <a:spcPct val="115000"/>
                        </a:lnSpc>
                        <a:spcAft>
                          <a:spcPts val="300"/>
                        </a:spcAft>
                      </a:pPr>
                      <a:r>
                        <a:rPr lang="en-GB" sz="800" kern="1200" dirty="0">
                          <a:solidFill>
                            <a:srgbClr val="000000"/>
                          </a:solidFill>
                          <a:latin typeface="Arial"/>
                          <a:ea typeface="Times New Roman"/>
                          <a:cs typeface="Times New Roman"/>
                        </a:rPr>
                        <a:t>2</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pPr>
                      <a:endParaRPr lang="en-GB" sz="1100" dirty="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n-GB" sz="900" b="1" kern="1200">
                          <a:solidFill>
                            <a:srgbClr val="000000"/>
                          </a:solidFill>
                          <a:latin typeface="Arial"/>
                          <a:ea typeface="Times New Roman"/>
                          <a:cs typeface="Times New Roman"/>
                        </a:rPr>
                        <a:t>Drought</a:t>
                      </a:r>
                      <a:endParaRPr lang="en-GB"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n-GB" sz="900" b="1" kern="1200">
                          <a:solidFill>
                            <a:srgbClr val="000000"/>
                          </a:solidFill>
                          <a:latin typeface="Arial"/>
                          <a:ea typeface="Times New Roman"/>
                          <a:cs typeface="Times New Roman"/>
                        </a:rPr>
                        <a:t>Explosive Volcanic  Eruption</a:t>
                      </a:r>
                      <a:endParaRPr lang="en-GB" sz="1100">
                        <a:latin typeface="Calibri"/>
                        <a:ea typeface="Calibri"/>
                        <a:cs typeface="Times New Roman"/>
                      </a:endParaRPr>
                    </a:p>
                    <a:p>
                      <a:pPr algn="ctr">
                        <a:lnSpc>
                          <a:spcPct val="115000"/>
                        </a:lnSpc>
                        <a:spcAft>
                          <a:spcPts val="300"/>
                        </a:spcAft>
                      </a:pPr>
                      <a:r>
                        <a:rPr lang="en-GB" sz="900" b="1" kern="1200">
                          <a:solidFill>
                            <a:srgbClr val="000000"/>
                          </a:solidFill>
                          <a:latin typeface="Arial"/>
                          <a:ea typeface="Times New Roman"/>
                          <a:cs typeface="Times New Roman"/>
                        </a:rPr>
                        <a:t>Storms and Gales</a:t>
                      </a:r>
                      <a:endParaRPr lang="en-GB"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9235">
                <a:tc>
                  <a:txBody>
                    <a:bodyPr/>
                    <a:lstStyle/>
                    <a:p>
                      <a:pPr algn="ctr">
                        <a:lnSpc>
                          <a:spcPct val="115000"/>
                        </a:lnSpc>
                        <a:spcAft>
                          <a:spcPts val="300"/>
                        </a:spcAft>
                      </a:pPr>
                      <a:r>
                        <a:rPr lang="en-GB" sz="800" kern="1200" dirty="0">
                          <a:solidFill>
                            <a:srgbClr val="000000"/>
                          </a:solidFill>
                          <a:latin typeface="Arial"/>
                          <a:ea typeface="Times New Roman"/>
                          <a:cs typeface="Times New Roman"/>
                        </a:rPr>
                        <a:t>1</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252">
                <a:tc>
                  <a:txBody>
                    <a:bodyPr/>
                    <a:lstStyle/>
                    <a:p>
                      <a:pPr>
                        <a:lnSpc>
                          <a:spcPct val="115000"/>
                        </a:lnSpc>
                      </a:pPr>
                      <a:endParaRPr lang="en-GB" sz="1100" dirty="0">
                        <a:latin typeface="Calibri"/>
                        <a:ea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300"/>
                        </a:spcAft>
                      </a:pPr>
                      <a:r>
                        <a:rPr lang="en-GB" sz="800" kern="1200" dirty="0">
                          <a:solidFill>
                            <a:srgbClr val="000000"/>
                          </a:solidFill>
                          <a:latin typeface="Arial"/>
                          <a:ea typeface="Times New Roman"/>
                          <a:cs typeface="Times New Roman"/>
                        </a:rPr>
                        <a:t>Between </a:t>
                      </a:r>
                      <a:r>
                        <a:rPr lang="en-GB" sz="800" kern="1200" dirty="0" smtClean="0">
                          <a:solidFill>
                            <a:srgbClr val="000000"/>
                          </a:solidFill>
                          <a:latin typeface="Arial"/>
                          <a:ea typeface="Times New Roman"/>
                          <a:cs typeface="Times New Roman"/>
                        </a:rPr>
                        <a:t>0.005% </a:t>
                      </a:r>
                      <a:r>
                        <a:rPr lang="en-GB" sz="800" kern="1200" dirty="0">
                          <a:solidFill>
                            <a:srgbClr val="000000"/>
                          </a:solidFill>
                          <a:latin typeface="Arial"/>
                          <a:ea typeface="Times New Roman"/>
                          <a:cs typeface="Times New Roman"/>
                        </a:rPr>
                        <a:t>and </a:t>
                      </a:r>
                      <a:r>
                        <a:rPr lang="en-GB" sz="800" kern="1200" dirty="0" smtClean="0">
                          <a:solidFill>
                            <a:srgbClr val="000000"/>
                          </a:solidFill>
                          <a:latin typeface="Arial"/>
                          <a:ea typeface="Times New Roman"/>
                          <a:cs typeface="Times New Roman"/>
                        </a:rPr>
                        <a:t>0.05%</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300"/>
                        </a:spcAft>
                      </a:pPr>
                      <a:r>
                        <a:rPr lang="en-GB" sz="800" kern="1200" dirty="0">
                          <a:solidFill>
                            <a:srgbClr val="000000"/>
                          </a:solidFill>
                          <a:latin typeface="Arial"/>
                          <a:ea typeface="Times New Roman"/>
                          <a:cs typeface="Times New Roman"/>
                        </a:rPr>
                        <a:t>Between </a:t>
                      </a:r>
                      <a:r>
                        <a:rPr lang="en-GB" sz="800" kern="1200" dirty="0" smtClean="0">
                          <a:solidFill>
                            <a:srgbClr val="000000"/>
                          </a:solidFill>
                          <a:latin typeface="Arial"/>
                          <a:ea typeface="Times New Roman"/>
                          <a:cs typeface="Times New Roman"/>
                        </a:rPr>
                        <a:t>0.05% </a:t>
                      </a:r>
                      <a:r>
                        <a:rPr lang="en-GB" sz="800" kern="1200" dirty="0">
                          <a:solidFill>
                            <a:srgbClr val="000000"/>
                          </a:solidFill>
                          <a:latin typeface="Arial"/>
                          <a:ea typeface="Times New Roman"/>
                          <a:cs typeface="Times New Roman"/>
                        </a:rPr>
                        <a:t>and </a:t>
                      </a:r>
                      <a:r>
                        <a:rPr lang="en-GB" sz="800" kern="1200" dirty="0" smtClean="0">
                          <a:solidFill>
                            <a:srgbClr val="000000"/>
                          </a:solidFill>
                          <a:latin typeface="Arial"/>
                          <a:ea typeface="Times New Roman"/>
                          <a:cs typeface="Times New Roman"/>
                        </a:rPr>
                        <a:t>0.5%</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300"/>
                        </a:spcAft>
                      </a:pPr>
                      <a:r>
                        <a:rPr lang="en-GB" sz="800" kern="1200" dirty="0">
                          <a:solidFill>
                            <a:srgbClr val="000000"/>
                          </a:solidFill>
                          <a:latin typeface="Arial"/>
                          <a:ea typeface="Times New Roman"/>
                          <a:cs typeface="Times New Roman"/>
                        </a:rPr>
                        <a:t>Between </a:t>
                      </a:r>
                      <a:r>
                        <a:rPr lang="en-GB" sz="800" kern="1200" dirty="0" smtClean="0">
                          <a:solidFill>
                            <a:srgbClr val="000000"/>
                          </a:solidFill>
                          <a:latin typeface="Arial"/>
                          <a:ea typeface="Times New Roman"/>
                          <a:cs typeface="Times New Roman"/>
                        </a:rPr>
                        <a:t>0.5% </a:t>
                      </a:r>
                      <a:r>
                        <a:rPr lang="en-GB" sz="800" kern="1200" dirty="0">
                          <a:solidFill>
                            <a:srgbClr val="000000"/>
                          </a:solidFill>
                          <a:latin typeface="Arial"/>
                          <a:ea typeface="Times New Roman"/>
                          <a:cs typeface="Times New Roman"/>
                        </a:rPr>
                        <a:t>and </a:t>
                      </a:r>
                      <a:r>
                        <a:rPr lang="en-GB" sz="800" kern="1200" dirty="0" smtClean="0">
                          <a:solidFill>
                            <a:srgbClr val="000000"/>
                          </a:solidFill>
                          <a:latin typeface="Arial"/>
                          <a:ea typeface="Times New Roman"/>
                          <a:cs typeface="Times New Roman"/>
                        </a:rPr>
                        <a:t>5%</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300"/>
                        </a:spcAft>
                      </a:pPr>
                      <a:r>
                        <a:rPr lang="en-GB" sz="800" kern="1200" dirty="0">
                          <a:solidFill>
                            <a:srgbClr val="000000"/>
                          </a:solidFill>
                          <a:latin typeface="Arial"/>
                          <a:ea typeface="Times New Roman"/>
                          <a:cs typeface="Times New Roman"/>
                        </a:rPr>
                        <a:t>Between </a:t>
                      </a:r>
                      <a:r>
                        <a:rPr lang="en-GB" sz="800" kern="1200" dirty="0" smtClean="0">
                          <a:solidFill>
                            <a:srgbClr val="000000"/>
                          </a:solidFill>
                          <a:latin typeface="Arial"/>
                          <a:ea typeface="Times New Roman"/>
                          <a:cs typeface="Times New Roman"/>
                        </a:rPr>
                        <a:t>5% </a:t>
                      </a:r>
                      <a:r>
                        <a:rPr lang="en-GB" sz="800" kern="1200" dirty="0">
                          <a:solidFill>
                            <a:srgbClr val="000000"/>
                          </a:solidFill>
                          <a:latin typeface="Arial"/>
                          <a:ea typeface="Times New Roman"/>
                          <a:cs typeface="Times New Roman"/>
                        </a:rPr>
                        <a:t>and </a:t>
                      </a:r>
                      <a:r>
                        <a:rPr lang="en-GB" sz="800" kern="1200" dirty="0" smtClean="0">
                          <a:solidFill>
                            <a:srgbClr val="000000"/>
                          </a:solidFill>
                          <a:latin typeface="Arial"/>
                          <a:ea typeface="Times New Roman"/>
                          <a:cs typeface="Times New Roman"/>
                        </a:rPr>
                        <a:t>50%</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Aft>
                          <a:spcPts val="300"/>
                        </a:spcAft>
                      </a:pPr>
                      <a:r>
                        <a:rPr lang="en-GB" sz="800" kern="1200" dirty="0">
                          <a:solidFill>
                            <a:srgbClr val="000000"/>
                          </a:solidFill>
                          <a:latin typeface="Arial"/>
                          <a:ea typeface="Times New Roman"/>
                          <a:cs typeface="Times New Roman"/>
                        </a:rPr>
                        <a:t>Greater than </a:t>
                      </a:r>
                      <a:r>
                        <a:rPr lang="en-GB" sz="800" kern="1200" dirty="0" smtClean="0">
                          <a:solidFill>
                            <a:srgbClr val="000000"/>
                          </a:solidFill>
                          <a:latin typeface="Arial"/>
                          <a:ea typeface="Times New Roman"/>
                          <a:cs typeface="Times New Roman"/>
                        </a:rPr>
                        <a:t>50%</a:t>
                      </a:r>
                      <a:endParaRPr lang="en-GB"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
        <p:nvSpPr>
          <p:cNvPr id="12" name="TextBox 11"/>
          <p:cNvSpPr txBox="1"/>
          <p:nvPr/>
        </p:nvSpPr>
        <p:spPr>
          <a:xfrm>
            <a:off x="4860032" y="6165304"/>
            <a:ext cx="1008112" cy="249299"/>
          </a:xfrm>
          <a:prstGeom prst="rect">
            <a:avLst/>
          </a:prstGeom>
          <a:noFill/>
        </p:spPr>
        <p:txBody>
          <a:bodyPr wrap="square" rtlCol="0">
            <a:spAutoFit/>
          </a:bodyPr>
          <a:lstStyle/>
          <a:p>
            <a:pPr algn="ctr"/>
            <a:r>
              <a:rPr lang="en-GB" sz="1200" dirty="0" smtClean="0">
                <a:solidFill>
                  <a:schemeClr val="bg1"/>
                </a:solidFill>
              </a:rPr>
              <a:t>Likelihood</a:t>
            </a:r>
            <a:endParaRPr lang="en-GB" sz="1200" dirty="0">
              <a:solidFill>
                <a:schemeClr val="bg1"/>
              </a:solidFill>
            </a:endParaRPr>
          </a:p>
        </p:txBody>
      </p:sp>
      <p:sp>
        <p:nvSpPr>
          <p:cNvPr id="13" name="TextBox 12"/>
          <p:cNvSpPr txBox="1"/>
          <p:nvPr/>
        </p:nvSpPr>
        <p:spPr>
          <a:xfrm rot="16200000">
            <a:off x="827584" y="3356992"/>
            <a:ext cx="1008112" cy="249299"/>
          </a:xfrm>
          <a:prstGeom prst="rect">
            <a:avLst/>
          </a:prstGeom>
          <a:noFill/>
        </p:spPr>
        <p:txBody>
          <a:bodyPr wrap="square" rtlCol="0">
            <a:spAutoFit/>
          </a:bodyPr>
          <a:lstStyle/>
          <a:p>
            <a:pPr algn="ctr"/>
            <a:r>
              <a:rPr lang="en-GB" sz="1200" dirty="0" smtClean="0">
                <a:solidFill>
                  <a:schemeClr val="bg1"/>
                </a:solidFill>
              </a:rPr>
              <a:t>Impact</a:t>
            </a:r>
            <a:endParaRPr lang="en-GB" sz="12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Hazards for the UK</a:t>
            </a:r>
            <a:endParaRPr lang="en-GB" dirty="0"/>
          </a:p>
        </p:txBody>
      </p:sp>
      <p:sp>
        <p:nvSpPr>
          <p:cNvPr id="3" name="Content Placeholder 2"/>
          <p:cNvSpPr>
            <a:spLocks noGrp="1"/>
          </p:cNvSpPr>
          <p:nvPr>
            <p:ph idx="1"/>
          </p:nvPr>
        </p:nvSpPr>
        <p:spPr/>
        <p:txBody>
          <a:bodyPr/>
          <a:lstStyle/>
          <a:p>
            <a:pPr>
              <a:spcBef>
                <a:spcPts val="600"/>
              </a:spcBef>
              <a:spcAft>
                <a:spcPts val="600"/>
              </a:spcAft>
            </a:pPr>
            <a:r>
              <a:rPr lang="en-GB" dirty="0" smtClean="0"/>
              <a:t>Weather (Rain, Wind, Snow, Ice, Fog)</a:t>
            </a:r>
          </a:p>
          <a:p>
            <a:pPr>
              <a:spcBef>
                <a:spcPts val="600"/>
              </a:spcBef>
              <a:spcAft>
                <a:spcPts val="600"/>
              </a:spcAft>
            </a:pPr>
            <a:r>
              <a:rPr lang="en-GB" dirty="0" smtClean="0"/>
              <a:t>Flooding</a:t>
            </a:r>
          </a:p>
          <a:p>
            <a:pPr>
              <a:spcBef>
                <a:spcPts val="600"/>
              </a:spcBef>
              <a:spcAft>
                <a:spcPts val="600"/>
              </a:spcAft>
            </a:pPr>
            <a:r>
              <a:rPr lang="en-GB" dirty="0" smtClean="0"/>
              <a:t>Extreme temperatures</a:t>
            </a:r>
          </a:p>
          <a:p>
            <a:pPr>
              <a:spcBef>
                <a:spcPts val="600"/>
              </a:spcBef>
              <a:spcAft>
                <a:spcPts val="600"/>
              </a:spcAft>
            </a:pPr>
            <a:r>
              <a:rPr lang="en-GB" dirty="0" smtClean="0"/>
              <a:t>Lightning</a:t>
            </a:r>
          </a:p>
          <a:p>
            <a:pPr>
              <a:spcBef>
                <a:spcPts val="600"/>
              </a:spcBef>
              <a:spcAft>
                <a:spcPts val="600"/>
              </a:spcAft>
            </a:pPr>
            <a:r>
              <a:rPr lang="en-GB" dirty="0" smtClean="0"/>
              <a:t>Hail</a:t>
            </a:r>
          </a:p>
          <a:p>
            <a:pPr>
              <a:spcBef>
                <a:spcPts val="600"/>
              </a:spcBef>
              <a:spcAft>
                <a:spcPts val="600"/>
              </a:spcAft>
            </a:pPr>
            <a:r>
              <a:rPr lang="en-GB" dirty="0" smtClean="0"/>
              <a:t>Air Quality</a:t>
            </a:r>
          </a:p>
          <a:p>
            <a:pPr>
              <a:spcBef>
                <a:spcPts val="600"/>
              </a:spcBef>
              <a:spcAft>
                <a:spcPts val="600"/>
              </a:spcAft>
            </a:pPr>
            <a:r>
              <a:rPr lang="en-GB" dirty="0" smtClean="0"/>
              <a:t>Aero Allergens</a:t>
            </a:r>
          </a:p>
          <a:p>
            <a:pPr>
              <a:spcBef>
                <a:spcPts val="600"/>
              </a:spcBef>
              <a:spcAft>
                <a:spcPts val="600"/>
              </a:spcAft>
            </a:pPr>
            <a:r>
              <a:rPr lang="en-GB" dirty="0" smtClean="0"/>
              <a:t>Space Weather</a:t>
            </a:r>
          </a:p>
          <a:p>
            <a:pPr>
              <a:spcBef>
                <a:spcPts val="600"/>
              </a:spcBef>
              <a:spcAft>
                <a:spcPts val="600"/>
              </a:spcAft>
            </a:pPr>
            <a:r>
              <a:rPr lang="en-GB" dirty="0" smtClean="0"/>
              <a:t>Volcanic Ash</a:t>
            </a:r>
          </a:p>
          <a:p>
            <a:pPr>
              <a:spcBef>
                <a:spcPts val="600"/>
              </a:spcBef>
              <a:spcAft>
                <a:spcPts val="600"/>
              </a:spcAft>
            </a:pPr>
            <a:r>
              <a:rPr lang="en-GB" dirty="0" smtClean="0"/>
              <a:t>Landslide</a:t>
            </a:r>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Natural Hazards Partnership</a:t>
            </a:r>
            <a:endParaRPr lang="en-GB" dirty="0"/>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5" name="Picture 6" descr="NHP-wheel"/>
          <p:cNvPicPr>
            <a:picLocks noChangeAspect="1" noChangeArrowheads="1"/>
          </p:cNvPicPr>
          <p:nvPr/>
        </p:nvPicPr>
        <p:blipFill>
          <a:blip r:embed="rId3" cstate="print"/>
          <a:srcRect/>
          <a:stretch>
            <a:fillRect/>
          </a:stretch>
        </p:blipFill>
        <p:spPr bwMode="auto">
          <a:xfrm>
            <a:off x="2411760" y="1340768"/>
            <a:ext cx="5040560" cy="504174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NHP Aims</a:t>
            </a:r>
            <a:endParaRPr lang="en-GB" dirty="0"/>
          </a:p>
        </p:txBody>
      </p:sp>
      <p:sp>
        <p:nvSpPr>
          <p:cNvPr id="3" name="Content Placeholder 2"/>
          <p:cNvSpPr>
            <a:spLocks noGrp="1"/>
          </p:cNvSpPr>
          <p:nvPr>
            <p:ph idx="1"/>
          </p:nvPr>
        </p:nvSpPr>
        <p:spPr/>
        <p:txBody>
          <a:bodyPr/>
          <a:lstStyle/>
          <a:p>
            <a:pPr lvl="0"/>
            <a:r>
              <a:rPr lang="en-GB" sz="2000" dirty="0" smtClean="0"/>
              <a:t>to provide a timely, common and consistent source of advice to government and emergency responders for civil contingencies and disaster response.</a:t>
            </a:r>
          </a:p>
          <a:p>
            <a:pPr lvl="0"/>
            <a:r>
              <a:rPr lang="en-GB" sz="2000" dirty="0" smtClean="0"/>
              <a:t>to deliver a forum for the exchange of knowledge, ideas, expertise, intelligence and best practice in matters relating to natural hazards and</a:t>
            </a:r>
          </a:p>
          <a:p>
            <a:pPr lvl="0"/>
            <a:r>
              <a:rPr lang="en-GB" sz="2000" dirty="0" smtClean="0"/>
              <a:t>to provide an environment for the development of new supporting services.</a:t>
            </a:r>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5" name="Picture 6" descr="NHP-wheel"/>
          <p:cNvPicPr>
            <a:picLocks noChangeAspect="1" noChangeArrowheads="1"/>
          </p:cNvPicPr>
          <p:nvPr/>
        </p:nvPicPr>
        <p:blipFill>
          <a:blip r:embed="rId3" cstate="print"/>
          <a:srcRect/>
          <a:stretch>
            <a:fillRect/>
          </a:stretch>
        </p:blipFill>
        <p:spPr bwMode="auto">
          <a:xfrm>
            <a:off x="395536" y="1628800"/>
            <a:ext cx="1224136" cy="122442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HP-wheel"/>
          <p:cNvPicPr>
            <a:picLocks noChangeAspect="1" noChangeArrowheads="1"/>
          </p:cNvPicPr>
          <p:nvPr/>
        </p:nvPicPr>
        <p:blipFill>
          <a:blip r:embed="rId3" cstate="print"/>
          <a:srcRect/>
          <a:stretch>
            <a:fillRect/>
          </a:stretch>
        </p:blipFill>
        <p:spPr bwMode="auto">
          <a:xfrm>
            <a:off x="395536" y="1628800"/>
            <a:ext cx="1224136" cy="1224423"/>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NHP Achievements so far</a:t>
            </a:r>
            <a:endParaRPr lang="en-GB" dirty="0"/>
          </a:p>
        </p:txBody>
      </p:sp>
      <p:sp>
        <p:nvSpPr>
          <p:cNvPr id="3" name="Content Placeholder 2"/>
          <p:cNvSpPr>
            <a:spLocks noGrp="1"/>
          </p:cNvSpPr>
          <p:nvPr>
            <p:ph idx="1"/>
          </p:nvPr>
        </p:nvSpPr>
        <p:spPr>
          <a:xfrm>
            <a:off x="2987824" y="1773238"/>
            <a:ext cx="5698976" cy="4751387"/>
          </a:xfrm>
        </p:spPr>
        <p:txBody>
          <a:bodyPr/>
          <a:lstStyle/>
          <a:p>
            <a:r>
              <a:rPr lang="en-GB" dirty="0" smtClean="0">
                <a:cs typeface="Arial" pitchFamily="34" charset="0"/>
              </a:rPr>
              <a:t>Improved cross-working = more joined up scientific advice and analysis.</a:t>
            </a:r>
          </a:p>
          <a:p>
            <a:r>
              <a:rPr lang="en-GB" dirty="0" smtClean="0">
                <a:cs typeface="Arial" pitchFamily="34" charset="0"/>
              </a:rPr>
              <a:t>Provision of single source of daily hazard assessment.</a:t>
            </a:r>
          </a:p>
          <a:p>
            <a:r>
              <a:rPr lang="en-GB" dirty="0" smtClean="0">
                <a:cs typeface="Arial" pitchFamily="34" charset="0"/>
              </a:rPr>
              <a:t>New level of scientific expert challenge to the UK NRA.</a:t>
            </a:r>
          </a:p>
          <a:p>
            <a:r>
              <a:rPr lang="en-GB" dirty="0" smtClean="0">
                <a:cs typeface="Arial" pitchFamily="34" charset="0"/>
              </a:rPr>
              <a:t>The provision of pre-prepared scientific advice packs for all emergency responders.</a:t>
            </a:r>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5" name="Picture 9"/>
          <p:cNvPicPr>
            <a:picLocks noChangeAspect="1" noChangeArrowheads="1"/>
          </p:cNvPicPr>
          <p:nvPr/>
        </p:nvPicPr>
        <p:blipFill>
          <a:blip r:embed="rId4" cstate="print"/>
          <a:srcRect/>
          <a:stretch>
            <a:fillRect/>
          </a:stretch>
        </p:blipFill>
        <p:spPr bwMode="auto">
          <a:xfrm>
            <a:off x="107504" y="1628800"/>
            <a:ext cx="2374900" cy="3357562"/>
          </a:xfrm>
          <a:prstGeom prst="rect">
            <a:avLst/>
          </a:prstGeom>
          <a:noFill/>
          <a:ln w="9525">
            <a:solidFill>
              <a:schemeClr val="bg1"/>
            </a:solidFill>
            <a:miter lim="800000"/>
            <a:headEnd/>
            <a:tailEnd/>
          </a:ln>
        </p:spPr>
      </p:pic>
      <p:pic>
        <p:nvPicPr>
          <p:cNvPr id="6" name="Picture 5"/>
          <p:cNvPicPr>
            <a:picLocks noChangeAspect="1" noChangeArrowheads="1"/>
          </p:cNvPicPr>
          <p:nvPr/>
        </p:nvPicPr>
        <p:blipFill>
          <a:blip r:embed="rId5" cstate="print"/>
          <a:srcRect l="59944" t="22148" r="6982" b="18790"/>
          <a:stretch>
            <a:fillRect/>
          </a:stretch>
        </p:blipFill>
        <p:spPr bwMode="auto">
          <a:xfrm>
            <a:off x="539552" y="2708920"/>
            <a:ext cx="2350986" cy="3358800"/>
          </a:xfrm>
          <a:prstGeom prst="rect">
            <a:avLst/>
          </a:prstGeom>
          <a:noFill/>
          <a:ln w="9525" algn="ctr">
            <a:solidFill>
              <a:schemeClr val="bg1"/>
            </a:solid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in partnership</a:t>
            </a:r>
            <a:endParaRPr lang="en-GB" dirty="0"/>
          </a:p>
        </p:txBody>
      </p:sp>
      <p:sp>
        <p:nvSpPr>
          <p:cNvPr id="3" name="Content Placeholder 2"/>
          <p:cNvSpPr>
            <a:spLocks noGrp="1"/>
          </p:cNvSpPr>
          <p:nvPr>
            <p:ph idx="1"/>
          </p:nvPr>
        </p:nvSpPr>
        <p:spPr/>
        <p:txBody>
          <a:bodyPr/>
          <a:lstStyle/>
          <a:p>
            <a:r>
              <a:rPr lang="en-GB" dirty="0" smtClean="0">
                <a:solidFill>
                  <a:schemeClr val="bg1"/>
                </a:solidFill>
              </a:rPr>
              <a:t>Develop a Multi-Hazard Impact Model</a:t>
            </a:r>
          </a:p>
          <a:p>
            <a:pPr lvl="1"/>
            <a:r>
              <a:rPr lang="en-GB" dirty="0" smtClean="0">
                <a:solidFill>
                  <a:schemeClr val="bg1"/>
                </a:solidFill>
              </a:rPr>
              <a:t>We want to find out where the risk is likely to be greatest (which areas/assets are most vulnerable)</a:t>
            </a:r>
          </a:p>
          <a:p>
            <a:pPr lvl="1"/>
            <a:r>
              <a:rPr lang="en-GB" dirty="0" smtClean="0">
                <a:solidFill>
                  <a:schemeClr val="bg1"/>
                </a:solidFill>
              </a:rPr>
              <a:t>Why? To help people to prioritise where to deploy ‘responder’ services and aid the decision making process in issuing hazard warnings.</a:t>
            </a:r>
            <a:endParaRPr lang="en-GB" dirty="0">
              <a:solidFill>
                <a:schemeClr val="bg1"/>
              </a:solidFill>
            </a:endParaRPr>
          </a:p>
        </p:txBody>
      </p:sp>
      <p:sp>
        <p:nvSpPr>
          <p:cNvPr id="4" name="Footer Placeholder 3"/>
          <p:cNvSpPr>
            <a:spLocks noGrp="1"/>
          </p:cNvSpPr>
          <p:nvPr>
            <p:ph type="ftr" sz="quarter" idx="10"/>
          </p:nvPr>
        </p:nvSpPr>
        <p:spPr/>
        <p:txBody>
          <a:bodyPr/>
          <a:lstStyle/>
          <a:p>
            <a:r>
              <a:rPr lang="en-GB" smtClean="0"/>
              <a:t>© Crown copyright   Met Office</a:t>
            </a:r>
            <a:endParaRPr lang="en-GB" sz="1400">
              <a:latin typeface="Times" pitchFamily="18" charset="0"/>
            </a:endParaRPr>
          </a:p>
        </p:txBody>
      </p:sp>
      <p:pic>
        <p:nvPicPr>
          <p:cNvPr id="6" name="Picture 6" descr="NHP-wheel"/>
          <p:cNvPicPr>
            <a:picLocks noChangeAspect="1" noChangeArrowheads="1"/>
          </p:cNvPicPr>
          <p:nvPr/>
        </p:nvPicPr>
        <p:blipFill>
          <a:blip r:embed="rId3" cstate="print"/>
          <a:srcRect/>
          <a:stretch>
            <a:fillRect/>
          </a:stretch>
        </p:blipFill>
        <p:spPr bwMode="auto">
          <a:xfrm>
            <a:off x="395536" y="1628800"/>
            <a:ext cx="1224136" cy="1224423"/>
          </a:xfrm>
          <a:prstGeom prst="rect">
            <a:avLst/>
          </a:prstGeom>
          <a:noFill/>
          <a:ln w="9525">
            <a:noFill/>
            <a:miter lim="800000"/>
            <a:headEnd/>
            <a:tailEnd/>
          </a:ln>
        </p:spPr>
      </p:pic>
      <p:pic>
        <p:nvPicPr>
          <p:cNvPr id="7" name="Picture 2" descr="W:\Teams\Dev_Prod\RiskAndVulnerability\Documents\NHP\WP1_RiskandImpact_Demonstrator\ADMIN\Hazard_combined_004.jpg"/>
          <p:cNvPicPr>
            <a:picLocks noChangeAspect="1" noChangeArrowheads="1"/>
          </p:cNvPicPr>
          <p:nvPr/>
        </p:nvPicPr>
        <p:blipFill>
          <a:blip r:embed="rId4" cstate="print"/>
          <a:srcRect/>
          <a:stretch>
            <a:fillRect/>
          </a:stretch>
        </p:blipFill>
        <p:spPr bwMode="auto">
          <a:xfrm>
            <a:off x="3059832" y="4005064"/>
            <a:ext cx="3599830" cy="247396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standard_template">
  <a:themeElements>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standard_template</Template>
  <TotalTime>1274</TotalTime>
  <Words>3512</Words>
  <Application>Microsoft Office PowerPoint</Application>
  <PresentationFormat>On-screen Show (4:3)</PresentationFormat>
  <Paragraphs>369</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standard_template</vt:lpstr>
      <vt:lpstr>1_Blank Presentation</vt:lpstr>
      <vt:lpstr>Hazards – UK perspective</vt:lpstr>
      <vt:lpstr>Contents</vt:lpstr>
      <vt:lpstr>Risk Assessment in UK</vt:lpstr>
      <vt:lpstr>UK Risk Register (Natural Hazards)</vt:lpstr>
      <vt:lpstr>Other Hazards for the UK</vt:lpstr>
      <vt:lpstr>Natural Hazards Partnership</vt:lpstr>
      <vt:lpstr>NHP Aims</vt:lpstr>
      <vt:lpstr>NHP Achievements so far</vt:lpstr>
      <vt:lpstr>Working in partnership</vt:lpstr>
      <vt:lpstr>Impacts of winds on transport network</vt:lpstr>
      <vt:lpstr>Impacts of winds on transport network</vt:lpstr>
      <vt:lpstr>Collecting Impact Information</vt:lpstr>
      <vt:lpstr>Slide 13</vt:lpstr>
      <vt:lpstr>Weather Warnings</vt:lpstr>
      <vt:lpstr>Weather Warnings</vt:lpstr>
      <vt:lpstr>Collecting Impact Information in the UK</vt:lpstr>
      <vt:lpstr>Agency reports</vt:lpstr>
      <vt:lpstr>Agency reports</vt:lpstr>
      <vt:lpstr>Media Reports</vt:lpstr>
      <vt:lpstr>Crowd-sourcing</vt:lpstr>
      <vt:lpstr>WOW</vt:lpstr>
      <vt:lpstr>WOW</vt:lpstr>
      <vt:lpstr>Example of WOW Impact Scale</vt:lpstr>
      <vt:lpstr>Crowd sourcing - WOW</vt:lpstr>
      <vt:lpstr>Social Media</vt:lpstr>
      <vt:lpstr>Summary of the Issues</vt:lpstr>
      <vt:lpstr>Questions?</vt:lpstr>
    </vt:vector>
  </TitlesOfParts>
  <Company>Met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 UK perspective</dc:title>
  <dc:creator>Graeme Forrester</dc:creator>
  <dc:description>submitted 26.7.2005     CHG015666 refers</dc:description>
  <cp:lastModifiedBy>Graeme Forrester</cp:lastModifiedBy>
  <cp:revision>122</cp:revision>
  <cp:lastPrinted>2004-10-15T09:34:20Z</cp:lastPrinted>
  <dcterms:created xsi:type="dcterms:W3CDTF">2013-05-22T15:00:32Z</dcterms:created>
  <dcterms:modified xsi:type="dcterms:W3CDTF">2013-06-06T19:49:50Z</dcterms:modified>
</cp:coreProperties>
</file>